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eps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307" r:id="rId3"/>
    <p:sldId id="308" r:id="rId4"/>
    <p:sldId id="306" r:id="rId5"/>
    <p:sldId id="335" r:id="rId6"/>
    <p:sldId id="313" r:id="rId7"/>
    <p:sldId id="309" r:id="rId8"/>
    <p:sldId id="310" r:id="rId9"/>
    <p:sldId id="311" r:id="rId10"/>
    <p:sldId id="312" r:id="rId11"/>
    <p:sldId id="334" r:id="rId12"/>
    <p:sldId id="321" r:id="rId13"/>
    <p:sldId id="332" r:id="rId14"/>
    <p:sldId id="333" r:id="rId15"/>
    <p:sldId id="322" r:id="rId16"/>
    <p:sldId id="324" r:id="rId17"/>
    <p:sldId id="327" r:id="rId18"/>
    <p:sldId id="328" r:id="rId19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369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1A275-F516-4104-BC25-394D77CFE8A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9DAC92-BB4B-4412-9111-389017353B91}">
      <dgm:prSet phldrT="[Testo]"/>
      <dgm:spPr/>
      <dgm:t>
        <a:bodyPr/>
        <a:lstStyle/>
        <a:p>
          <a:r>
            <a:rPr lang="it-IT" dirty="0"/>
            <a:t>MAPPE </a:t>
          </a:r>
          <a:r>
            <a:rPr lang="it-IT"/>
            <a:t>DI PERICOLOSITÀ E RISCHIO</a:t>
          </a:r>
          <a:endParaRPr lang="it-IT" dirty="0"/>
        </a:p>
      </dgm:t>
    </dgm:pt>
    <dgm:pt modelId="{B51FD512-CA34-49AF-9686-E7392B58D9BA}" type="parTrans" cxnId="{03B95358-66F8-4216-BD5F-0BBC0FEDA21E}">
      <dgm:prSet/>
      <dgm:spPr/>
      <dgm:t>
        <a:bodyPr/>
        <a:lstStyle/>
        <a:p>
          <a:endParaRPr lang="it-IT"/>
        </a:p>
      </dgm:t>
    </dgm:pt>
    <dgm:pt modelId="{746F31D7-043D-483B-8FE2-6438A1AF8C0E}" type="sibTrans" cxnId="{03B95358-66F8-4216-BD5F-0BBC0FEDA21E}">
      <dgm:prSet/>
      <dgm:spPr/>
      <dgm:t>
        <a:bodyPr/>
        <a:lstStyle/>
        <a:p>
          <a:endParaRPr lang="it-IT"/>
        </a:p>
      </dgm:t>
    </dgm:pt>
    <dgm:pt modelId="{1B542C3A-B49F-469E-8562-7CA2A29B0D18}">
      <dgm:prSet phldrT="[Testo]"/>
      <dgm:spPr/>
      <dgm:t>
        <a:bodyPr/>
        <a:lstStyle/>
        <a:p>
          <a:r>
            <a:rPr lang="it-IT" dirty="0"/>
            <a:t>PIANI DI GESTIONE DEL RISCHIO ALLUVIONI</a:t>
          </a:r>
        </a:p>
      </dgm:t>
    </dgm:pt>
    <dgm:pt modelId="{1BC0A426-F48B-4507-91AC-3FE729E3B7E8}" type="parTrans" cxnId="{DCE23AA7-2593-467F-8EBE-45B3A31E3135}">
      <dgm:prSet/>
      <dgm:spPr/>
      <dgm:t>
        <a:bodyPr/>
        <a:lstStyle/>
        <a:p>
          <a:endParaRPr lang="it-IT"/>
        </a:p>
      </dgm:t>
    </dgm:pt>
    <dgm:pt modelId="{B81E2213-BC7F-48EC-8C54-73583C0C549C}" type="sibTrans" cxnId="{DCE23AA7-2593-467F-8EBE-45B3A31E3135}">
      <dgm:prSet/>
      <dgm:spPr/>
      <dgm:t>
        <a:bodyPr/>
        <a:lstStyle/>
        <a:p>
          <a:endParaRPr lang="it-IT"/>
        </a:p>
      </dgm:t>
    </dgm:pt>
    <dgm:pt modelId="{97B09930-0EA5-4504-9052-8E7D0939DD01}">
      <dgm:prSet phldrT="[Testo]"/>
      <dgm:spPr/>
      <dgm:t>
        <a:bodyPr/>
        <a:lstStyle/>
        <a:p>
          <a:r>
            <a:rPr lang="it-IT" dirty="0"/>
            <a:t>VALUTAZIONE PRELIMINARE DEL RISCHIO</a:t>
          </a:r>
        </a:p>
      </dgm:t>
    </dgm:pt>
    <dgm:pt modelId="{A701CDCF-FB7A-4AE0-A4BA-8FBDDDF49475}" type="parTrans" cxnId="{92C5718B-1EBE-4482-82D7-6A08E4331173}">
      <dgm:prSet/>
      <dgm:spPr/>
      <dgm:t>
        <a:bodyPr/>
        <a:lstStyle/>
        <a:p>
          <a:endParaRPr lang="it-IT"/>
        </a:p>
      </dgm:t>
    </dgm:pt>
    <dgm:pt modelId="{ADDA2EF2-0DC9-4933-9FB1-9F66C31B60D1}" type="sibTrans" cxnId="{92C5718B-1EBE-4482-82D7-6A08E4331173}">
      <dgm:prSet/>
      <dgm:spPr/>
      <dgm:t>
        <a:bodyPr/>
        <a:lstStyle/>
        <a:p>
          <a:endParaRPr lang="it-IT"/>
        </a:p>
      </dgm:t>
    </dgm:pt>
    <dgm:pt modelId="{D3890494-C15D-4EB8-853C-A559EC9E31EB}" type="pres">
      <dgm:prSet presAssocID="{BCA1A275-F516-4104-BC25-394D77CFE8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C05D137-24B0-4C20-A2E5-246408C078DA}" type="pres">
      <dgm:prSet presAssocID="{F49DAC92-BB4B-4412-9111-389017353B91}" presName="dummy" presStyleCnt="0"/>
      <dgm:spPr/>
    </dgm:pt>
    <dgm:pt modelId="{CA1E94CC-15F9-492A-8981-BED7E62D1BB5}" type="pres">
      <dgm:prSet presAssocID="{F49DAC92-BB4B-4412-9111-389017353B91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2471D6-4A2D-48AF-BDE1-63125137C822}" type="pres">
      <dgm:prSet presAssocID="{746F31D7-043D-483B-8FE2-6438A1AF8C0E}" presName="sibTrans" presStyleLbl="node1" presStyleIdx="0" presStyleCnt="3"/>
      <dgm:spPr/>
      <dgm:t>
        <a:bodyPr/>
        <a:lstStyle/>
        <a:p>
          <a:endParaRPr lang="it-IT"/>
        </a:p>
      </dgm:t>
    </dgm:pt>
    <dgm:pt modelId="{6EB2434D-F9A6-46D8-81CC-B3E2925C80AE}" type="pres">
      <dgm:prSet presAssocID="{1B542C3A-B49F-469E-8562-7CA2A29B0D18}" presName="dummy" presStyleCnt="0"/>
      <dgm:spPr/>
    </dgm:pt>
    <dgm:pt modelId="{735E88F1-0EFD-4B0D-8EA2-4C8F83DE48CA}" type="pres">
      <dgm:prSet presAssocID="{1B542C3A-B49F-469E-8562-7CA2A29B0D1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908A0F-CF7E-4445-B482-C4FED112DAD5}" type="pres">
      <dgm:prSet presAssocID="{B81E2213-BC7F-48EC-8C54-73583C0C549C}" presName="sibTrans" presStyleLbl="node1" presStyleIdx="1" presStyleCnt="3"/>
      <dgm:spPr/>
      <dgm:t>
        <a:bodyPr/>
        <a:lstStyle/>
        <a:p>
          <a:endParaRPr lang="it-IT"/>
        </a:p>
      </dgm:t>
    </dgm:pt>
    <dgm:pt modelId="{D513223D-A272-40BD-9871-F3CD842519D5}" type="pres">
      <dgm:prSet presAssocID="{97B09930-0EA5-4504-9052-8E7D0939DD01}" presName="dummy" presStyleCnt="0"/>
      <dgm:spPr/>
    </dgm:pt>
    <dgm:pt modelId="{7F773E83-5B9B-4EA5-BF5D-335DE910E849}" type="pres">
      <dgm:prSet presAssocID="{97B09930-0EA5-4504-9052-8E7D0939DD01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96C556-3EBB-45B5-AC21-9632C5DDCFB0}" type="pres">
      <dgm:prSet presAssocID="{ADDA2EF2-0DC9-4933-9FB1-9F66C31B60D1}" presName="sibTrans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92C5718B-1EBE-4482-82D7-6A08E4331173}" srcId="{BCA1A275-F516-4104-BC25-394D77CFE8A9}" destId="{97B09930-0EA5-4504-9052-8E7D0939DD01}" srcOrd="2" destOrd="0" parTransId="{A701CDCF-FB7A-4AE0-A4BA-8FBDDDF49475}" sibTransId="{ADDA2EF2-0DC9-4933-9FB1-9F66C31B60D1}"/>
    <dgm:cxn modelId="{355CA55C-36CF-44CC-B482-EDA820F00D17}" type="presOf" srcId="{B81E2213-BC7F-48EC-8C54-73583C0C549C}" destId="{3C908A0F-CF7E-4445-B482-C4FED112DAD5}" srcOrd="0" destOrd="0" presId="urn:microsoft.com/office/officeart/2005/8/layout/cycle1"/>
    <dgm:cxn modelId="{DCE23AA7-2593-467F-8EBE-45B3A31E3135}" srcId="{BCA1A275-F516-4104-BC25-394D77CFE8A9}" destId="{1B542C3A-B49F-469E-8562-7CA2A29B0D18}" srcOrd="1" destOrd="0" parTransId="{1BC0A426-F48B-4507-91AC-3FE729E3B7E8}" sibTransId="{B81E2213-BC7F-48EC-8C54-73583C0C549C}"/>
    <dgm:cxn modelId="{124881AA-8ACD-4FBD-A2AC-639B0ECBF10C}" type="presOf" srcId="{F49DAC92-BB4B-4412-9111-389017353B91}" destId="{CA1E94CC-15F9-492A-8981-BED7E62D1BB5}" srcOrd="0" destOrd="0" presId="urn:microsoft.com/office/officeart/2005/8/layout/cycle1"/>
    <dgm:cxn modelId="{123EDE65-5F76-41D1-B0FB-55A0CE831A50}" type="presOf" srcId="{97B09930-0EA5-4504-9052-8E7D0939DD01}" destId="{7F773E83-5B9B-4EA5-BF5D-335DE910E849}" srcOrd="0" destOrd="0" presId="urn:microsoft.com/office/officeart/2005/8/layout/cycle1"/>
    <dgm:cxn modelId="{0A534F66-F1B6-406C-B624-797D930215BD}" type="presOf" srcId="{1B542C3A-B49F-469E-8562-7CA2A29B0D18}" destId="{735E88F1-0EFD-4B0D-8EA2-4C8F83DE48CA}" srcOrd="0" destOrd="0" presId="urn:microsoft.com/office/officeart/2005/8/layout/cycle1"/>
    <dgm:cxn modelId="{1954B276-5985-4F00-87E2-181FEAC16766}" type="presOf" srcId="{BCA1A275-F516-4104-BC25-394D77CFE8A9}" destId="{D3890494-C15D-4EB8-853C-A559EC9E31EB}" srcOrd="0" destOrd="0" presId="urn:microsoft.com/office/officeart/2005/8/layout/cycle1"/>
    <dgm:cxn modelId="{EBA5D5D5-FF52-451F-B647-B3BB47E7165C}" type="presOf" srcId="{ADDA2EF2-0DC9-4933-9FB1-9F66C31B60D1}" destId="{4696C556-3EBB-45B5-AC21-9632C5DDCFB0}" srcOrd="0" destOrd="0" presId="urn:microsoft.com/office/officeart/2005/8/layout/cycle1"/>
    <dgm:cxn modelId="{03B95358-66F8-4216-BD5F-0BBC0FEDA21E}" srcId="{BCA1A275-F516-4104-BC25-394D77CFE8A9}" destId="{F49DAC92-BB4B-4412-9111-389017353B91}" srcOrd="0" destOrd="0" parTransId="{B51FD512-CA34-49AF-9686-E7392B58D9BA}" sibTransId="{746F31D7-043D-483B-8FE2-6438A1AF8C0E}"/>
    <dgm:cxn modelId="{968DB485-F2D3-4804-A46C-49CDA1B93D8C}" type="presOf" srcId="{746F31D7-043D-483B-8FE2-6438A1AF8C0E}" destId="{272471D6-4A2D-48AF-BDE1-63125137C822}" srcOrd="0" destOrd="0" presId="urn:microsoft.com/office/officeart/2005/8/layout/cycle1"/>
    <dgm:cxn modelId="{518EC172-F79C-495B-ABA5-63EBDD41AF73}" type="presParOf" srcId="{D3890494-C15D-4EB8-853C-A559EC9E31EB}" destId="{4C05D137-24B0-4C20-A2E5-246408C078DA}" srcOrd="0" destOrd="0" presId="urn:microsoft.com/office/officeart/2005/8/layout/cycle1"/>
    <dgm:cxn modelId="{6B876C99-9496-49CF-9DDA-78C4F7B36FC3}" type="presParOf" srcId="{D3890494-C15D-4EB8-853C-A559EC9E31EB}" destId="{CA1E94CC-15F9-492A-8981-BED7E62D1BB5}" srcOrd="1" destOrd="0" presId="urn:microsoft.com/office/officeart/2005/8/layout/cycle1"/>
    <dgm:cxn modelId="{7D36DF34-A4D9-49B3-B4A2-69EEE6675292}" type="presParOf" srcId="{D3890494-C15D-4EB8-853C-A559EC9E31EB}" destId="{272471D6-4A2D-48AF-BDE1-63125137C822}" srcOrd="2" destOrd="0" presId="urn:microsoft.com/office/officeart/2005/8/layout/cycle1"/>
    <dgm:cxn modelId="{A0BD304D-7C56-4247-9EF6-3CBA2D0996F9}" type="presParOf" srcId="{D3890494-C15D-4EB8-853C-A559EC9E31EB}" destId="{6EB2434D-F9A6-46D8-81CC-B3E2925C80AE}" srcOrd="3" destOrd="0" presId="urn:microsoft.com/office/officeart/2005/8/layout/cycle1"/>
    <dgm:cxn modelId="{022FCCBD-68F0-4F47-AF39-AC547D130C00}" type="presParOf" srcId="{D3890494-C15D-4EB8-853C-A559EC9E31EB}" destId="{735E88F1-0EFD-4B0D-8EA2-4C8F83DE48CA}" srcOrd="4" destOrd="0" presId="urn:microsoft.com/office/officeart/2005/8/layout/cycle1"/>
    <dgm:cxn modelId="{45F44056-C850-47EB-A8E3-11BE6A029FF1}" type="presParOf" srcId="{D3890494-C15D-4EB8-853C-A559EC9E31EB}" destId="{3C908A0F-CF7E-4445-B482-C4FED112DAD5}" srcOrd="5" destOrd="0" presId="urn:microsoft.com/office/officeart/2005/8/layout/cycle1"/>
    <dgm:cxn modelId="{370C5B08-FDB6-49E1-8019-C44ACB9C19F6}" type="presParOf" srcId="{D3890494-C15D-4EB8-853C-A559EC9E31EB}" destId="{D513223D-A272-40BD-9871-F3CD842519D5}" srcOrd="6" destOrd="0" presId="urn:microsoft.com/office/officeart/2005/8/layout/cycle1"/>
    <dgm:cxn modelId="{4C5CE923-4359-4B54-94B9-88956AB0C900}" type="presParOf" srcId="{D3890494-C15D-4EB8-853C-A559EC9E31EB}" destId="{7F773E83-5B9B-4EA5-BF5D-335DE910E849}" srcOrd="7" destOrd="0" presId="urn:microsoft.com/office/officeart/2005/8/layout/cycle1"/>
    <dgm:cxn modelId="{553B6D77-B675-4D0B-A045-EE4E39103839}" type="presParOf" srcId="{D3890494-C15D-4EB8-853C-A559EC9E31EB}" destId="{4696C556-3EBB-45B5-AC21-9632C5DDCFB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E94CC-15F9-492A-8981-BED7E62D1BB5}">
      <dsp:nvSpPr>
        <dsp:cNvPr id="0" name=""/>
        <dsp:cNvSpPr/>
      </dsp:nvSpPr>
      <dsp:spPr>
        <a:xfrm>
          <a:off x="3491949" y="276391"/>
          <a:ext cx="1408800" cy="14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MAPPE </a:t>
          </a:r>
          <a:r>
            <a:rPr lang="it-IT" sz="1800" kern="1200"/>
            <a:t>DI PERICOLOSITÀ E RISCHIO</a:t>
          </a:r>
          <a:endParaRPr lang="it-IT" sz="1800" kern="1200" dirty="0"/>
        </a:p>
      </dsp:txBody>
      <dsp:txXfrm>
        <a:off x="3491949" y="276391"/>
        <a:ext cx="1408800" cy="1408800"/>
      </dsp:txXfrm>
    </dsp:sp>
    <dsp:sp modelId="{272471D6-4A2D-48AF-BDE1-63125137C822}">
      <dsp:nvSpPr>
        <dsp:cNvPr id="0" name=""/>
        <dsp:cNvSpPr/>
      </dsp:nvSpPr>
      <dsp:spPr>
        <a:xfrm>
          <a:off x="1346207" y="-766"/>
          <a:ext cx="3331014" cy="3331014"/>
        </a:xfrm>
        <a:prstGeom prst="circularArrow">
          <a:avLst>
            <a:gd name="adj1" fmla="val 8247"/>
            <a:gd name="adj2" fmla="val 576011"/>
            <a:gd name="adj3" fmla="val 2964340"/>
            <a:gd name="adj4" fmla="val 51398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E88F1-0EFD-4B0D-8EA2-4C8F83DE48CA}">
      <dsp:nvSpPr>
        <dsp:cNvPr id="0" name=""/>
        <dsp:cNvSpPr/>
      </dsp:nvSpPr>
      <dsp:spPr>
        <a:xfrm>
          <a:off x="2307314" y="2328238"/>
          <a:ext cx="1408800" cy="14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PIANI DI GESTIONE DEL RISCHIO ALLUVIONI</a:t>
          </a:r>
        </a:p>
      </dsp:txBody>
      <dsp:txXfrm>
        <a:off x="2307314" y="2328238"/>
        <a:ext cx="1408800" cy="1408800"/>
      </dsp:txXfrm>
    </dsp:sp>
    <dsp:sp modelId="{3C908A0F-CF7E-4445-B482-C4FED112DAD5}">
      <dsp:nvSpPr>
        <dsp:cNvPr id="0" name=""/>
        <dsp:cNvSpPr/>
      </dsp:nvSpPr>
      <dsp:spPr>
        <a:xfrm>
          <a:off x="1346207" y="-766"/>
          <a:ext cx="3331014" cy="3331014"/>
        </a:xfrm>
        <a:prstGeom prst="circularArrow">
          <a:avLst>
            <a:gd name="adj1" fmla="val 8247"/>
            <a:gd name="adj2" fmla="val 576011"/>
            <a:gd name="adj3" fmla="val 10172590"/>
            <a:gd name="adj4" fmla="val 7259649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73E83-5B9B-4EA5-BF5D-335DE910E849}">
      <dsp:nvSpPr>
        <dsp:cNvPr id="0" name=""/>
        <dsp:cNvSpPr/>
      </dsp:nvSpPr>
      <dsp:spPr>
        <a:xfrm>
          <a:off x="1122679" y="276391"/>
          <a:ext cx="1408800" cy="14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VALUTAZIONE PRELIMINARE DEL RISCHIO</a:t>
          </a:r>
        </a:p>
      </dsp:txBody>
      <dsp:txXfrm>
        <a:off x="1122679" y="276391"/>
        <a:ext cx="1408800" cy="1408800"/>
      </dsp:txXfrm>
    </dsp:sp>
    <dsp:sp modelId="{4696C556-3EBB-45B5-AC21-9632C5DDCFB0}">
      <dsp:nvSpPr>
        <dsp:cNvPr id="0" name=""/>
        <dsp:cNvSpPr/>
      </dsp:nvSpPr>
      <dsp:spPr>
        <a:xfrm>
          <a:off x="1346207" y="-766"/>
          <a:ext cx="3331014" cy="3331014"/>
        </a:xfrm>
        <a:prstGeom prst="circularArrow">
          <a:avLst>
            <a:gd name="adj1" fmla="val 8247"/>
            <a:gd name="adj2" fmla="val 576011"/>
            <a:gd name="adj3" fmla="val 16857173"/>
            <a:gd name="adj4" fmla="val 14966816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7B81-60CB-494E-9ED0-253CDAB7F979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1249-C990-41C8-8B76-159D6D8F1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00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1249-C990-41C8-8B76-159D6D8F1CC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49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</a:t>
            </a:r>
            <a:r>
              <a:rPr lang="en-GB" baseline="0" dirty="0"/>
              <a:t> </a:t>
            </a:r>
            <a:r>
              <a:rPr lang="en-GB" baseline="0" dirty="0" err="1"/>
              <a:t>ricostruzione</a:t>
            </a:r>
            <a:r>
              <a:rPr lang="en-GB" baseline="0" dirty="0"/>
              <a:t> </a:t>
            </a:r>
            <a:r>
              <a:rPr lang="en-GB" baseline="0" dirty="0" err="1"/>
              <a:t>deriva</a:t>
            </a:r>
            <a:r>
              <a:rPr lang="en-GB" baseline="0" dirty="0"/>
              <a:t> da </a:t>
            </a:r>
            <a:r>
              <a:rPr lang="en-GB" baseline="0" dirty="0" err="1"/>
              <a:t>uno</a:t>
            </a:r>
            <a:r>
              <a:rPr lang="en-GB" baseline="0" dirty="0"/>
              <a:t> studio da </a:t>
            </a:r>
            <a:r>
              <a:rPr lang="en-GB" baseline="0" dirty="0" err="1"/>
              <a:t>modellazione</a:t>
            </a:r>
            <a:r>
              <a:rPr lang="en-GB" baseline="0" dirty="0"/>
              <a:t> </a:t>
            </a:r>
            <a:r>
              <a:rPr lang="en-GB" baseline="0" dirty="0" err="1"/>
              <a:t>idrologico-idraulica</a:t>
            </a:r>
            <a:r>
              <a:rPr lang="en-GB" baseline="0" dirty="0"/>
              <a:t> + </a:t>
            </a:r>
            <a:r>
              <a:rPr lang="en-GB" baseline="0" dirty="0" err="1"/>
              <a:t>osservazioni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B02-B0C6-4001-A788-F906B17820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</a:t>
            </a:r>
            <a:r>
              <a:rPr lang="en-GB" baseline="0" dirty="0"/>
              <a:t> </a:t>
            </a:r>
            <a:r>
              <a:rPr lang="en-GB" baseline="0" dirty="0" err="1"/>
              <a:t>ricostruzione</a:t>
            </a:r>
            <a:r>
              <a:rPr lang="en-GB" baseline="0" dirty="0"/>
              <a:t> </a:t>
            </a:r>
            <a:r>
              <a:rPr lang="en-GB" baseline="0" dirty="0" err="1"/>
              <a:t>deriva</a:t>
            </a:r>
            <a:r>
              <a:rPr lang="en-GB" baseline="0" dirty="0"/>
              <a:t> da </a:t>
            </a:r>
            <a:r>
              <a:rPr lang="en-GB" baseline="0" dirty="0" err="1"/>
              <a:t>uno</a:t>
            </a:r>
            <a:r>
              <a:rPr lang="en-GB" baseline="0" dirty="0"/>
              <a:t> studio da </a:t>
            </a:r>
            <a:r>
              <a:rPr lang="en-GB" baseline="0" dirty="0" err="1"/>
              <a:t>modellazione</a:t>
            </a:r>
            <a:r>
              <a:rPr lang="en-GB" baseline="0" dirty="0"/>
              <a:t> </a:t>
            </a:r>
            <a:r>
              <a:rPr lang="en-GB" baseline="0" dirty="0" err="1"/>
              <a:t>idrologico-idraulica</a:t>
            </a:r>
            <a:r>
              <a:rPr lang="en-GB" baseline="0" dirty="0"/>
              <a:t> + </a:t>
            </a:r>
            <a:r>
              <a:rPr lang="en-GB" baseline="0" dirty="0" err="1"/>
              <a:t>osservazioni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B02-B0C6-4001-A788-F906B17820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3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4267682"/>
            <a:ext cx="12192000" cy="259031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58221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535827"/>
            <a:ext cx="10363200" cy="10586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grpSp>
        <p:nvGrpSpPr>
          <p:cNvPr id="127" name="Gruppo 126"/>
          <p:cNvGrpSpPr/>
          <p:nvPr userDrawn="1"/>
        </p:nvGrpSpPr>
        <p:grpSpPr>
          <a:xfrm>
            <a:off x="0" y="4275921"/>
            <a:ext cx="12192000" cy="176557"/>
            <a:chOff x="1218340" y="275867"/>
            <a:chExt cx="17715122" cy="567843"/>
          </a:xfrm>
        </p:grpSpPr>
        <p:cxnSp>
          <p:nvCxnSpPr>
            <p:cNvPr id="128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 1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" y="0"/>
            <a:ext cx="12192000" cy="450494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0" y="4258891"/>
            <a:ext cx="12192000" cy="261507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0" y="4267683"/>
            <a:ext cx="12192000" cy="176557"/>
            <a:chOff x="1218340" y="275867"/>
            <a:chExt cx="17715122" cy="567843"/>
          </a:xfrm>
        </p:grpSpPr>
        <p:cxnSp>
          <p:nvCxnSpPr>
            <p:cNvPr id="4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5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46" y="2530701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2868" y="6346379"/>
            <a:ext cx="2960496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CasellaDiTesto 254"/>
          <p:cNvSpPr txBox="1"/>
          <p:nvPr userDrawn="1"/>
        </p:nvSpPr>
        <p:spPr>
          <a:xfrm>
            <a:off x="210371" y="6363506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FFFF"/>
                </a:solidFill>
                <a:latin typeface="Arial"/>
                <a:cs typeface="Arial"/>
              </a:rPr>
              <a:t>D.</a:t>
            </a:r>
            <a:r>
              <a:rPr lang="it-IT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 Molinari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56" name="Immagine 25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62" y="137332"/>
            <a:ext cx="789424" cy="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12" Type="http://schemas.openxmlformats.org/officeDocument/2006/relationships/image" Target="../media/image4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ps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808514" y="4587915"/>
            <a:ext cx="8899072" cy="1834656"/>
          </a:xfrm>
        </p:spPr>
        <p:txBody>
          <a:bodyPr>
            <a:noAutofit/>
          </a:bodyPr>
          <a:lstStyle/>
          <a:p>
            <a:r>
              <a:rPr lang="it-IT" sz="2400" dirty="0" err="1"/>
              <a:t>Flood</a:t>
            </a:r>
            <a:r>
              <a:rPr lang="it-IT" sz="2400" dirty="0"/>
              <a:t>‐IMPAT+: Un modello integrato per la valutazione del rischio alluvionale alla micro e alla </a:t>
            </a:r>
            <a:r>
              <a:rPr lang="it-IT" sz="2400" dirty="0" err="1"/>
              <a:t>meso</a:t>
            </a:r>
            <a:r>
              <a:rPr lang="it-IT" sz="2400" dirty="0"/>
              <a:t> scala</a:t>
            </a:r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2808514" y="5399313"/>
            <a:ext cx="8213271" cy="745671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Daniela Molinari, </a:t>
            </a:r>
            <a:r>
              <a:rPr lang="it-IT" sz="1800" b="1" dirty="0" smtClean="0">
                <a:solidFill>
                  <a:schemeClr val="bg1"/>
                </a:solidFill>
              </a:rPr>
              <a:t>Milano, 11 Giugno 2019</a:t>
            </a:r>
            <a:endParaRPr lang="it-IT" sz="1800" dirty="0">
              <a:solidFill>
                <a:schemeClr val="bg1"/>
              </a:solidFill>
            </a:endParaRPr>
          </a:p>
          <a:p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7" y="4610817"/>
            <a:ext cx="1756737" cy="1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5D1AC-73D1-47C0-BC56-2E8BD23E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6" y="139166"/>
            <a:ext cx="9333046" cy="840400"/>
          </a:xfrm>
        </p:spPr>
        <p:txBody>
          <a:bodyPr/>
          <a:lstStyle/>
          <a:p>
            <a:r>
              <a:rPr lang="it-IT" dirty="0"/>
              <a:t>Il caso studio: l’esondazione del fiume Adda a Lodi tra il 25 e il 26 Novembre 2002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E23C78-7E26-458C-A04D-CBED897C30D9}"/>
              </a:ext>
            </a:extLst>
          </p:cNvPr>
          <p:cNvSpPr txBox="1"/>
          <p:nvPr/>
        </p:nvSpPr>
        <p:spPr>
          <a:xfrm>
            <a:off x="8521464" y="1712579"/>
            <a:ext cx="3509094" cy="4014788"/>
          </a:xfrm>
          <a:prstGeom prst="roundRect">
            <a:avLst/>
          </a:prstGeom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Portata di Picco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1840 m</a:t>
            </a:r>
            <a:r>
              <a:rPr lang="it-IT" b="1" baseline="30000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3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/s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TR~100 anni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Massimi livelli osservati in area urbana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2.5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Basse velocità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15 M€ di danni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occorsi a residenze, attività commerciali/industriali e industrie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7.8 M€ di danni agli edifici residenziali (strutture e contenuti)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500 evacuati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D1AEE1-A983-40FE-9D67-4EA830815987}"/>
              </a:ext>
            </a:extLst>
          </p:cNvPr>
          <p:cNvSpPr txBox="1"/>
          <p:nvPr/>
        </p:nvSpPr>
        <p:spPr>
          <a:xfrm>
            <a:off x="3626705" y="11110289"/>
            <a:ext cx="67620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damage compensation forms compiled by the citizens.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B454EB-0168-446C-911B-D86930C64B58}"/>
              </a:ext>
            </a:extLst>
          </p:cNvPr>
          <p:cNvSpPr txBox="1"/>
          <p:nvPr/>
        </p:nvSpPr>
        <p:spPr>
          <a:xfrm>
            <a:off x="222442" y="1307560"/>
            <a:ext cx="382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Ricostruzione area allagata (Paoletti, 2005 &amp; 2010)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CEB4E2F8-6C9B-44BE-B4FC-A5840E439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42" y="4822724"/>
            <a:ext cx="1498628" cy="11191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41" y="1584559"/>
            <a:ext cx="4797639" cy="31659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25" y="4822724"/>
            <a:ext cx="1494705" cy="11210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84" b="8291"/>
          <a:stretch/>
        </p:blipFill>
        <p:spPr>
          <a:xfrm>
            <a:off x="3328383" y="4811324"/>
            <a:ext cx="1668023" cy="11238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b="572"/>
          <a:stretch/>
        </p:blipFill>
        <p:spPr>
          <a:xfrm>
            <a:off x="5074714" y="4822725"/>
            <a:ext cx="1566642" cy="11124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62" y="3544772"/>
            <a:ext cx="1607670" cy="1205752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1F81DFA-C877-464A-9DA2-7CD1163F4C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6" t="12893" r="1564" b="3739"/>
          <a:stretch/>
        </p:blipFill>
        <p:spPr>
          <a:xfrm>
            <a:off x="4996406" y="1840599"/>
            <a:ext cx="3244645" cy="1486637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2390588" y="3000188"/>
            <a:ext cx="143436" cy="13745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B454EB-0168-446C-911B-D86930C64B58}"/>
              </a:ext>
            </a:extLst>
          </p:cNvPr>
          <p:cNvSpPr txBox="1"/>
          <p:nvPr/>
        </p:nvSpPr>
        <p:spPr>
          <a:xfrm>
            <a:off x="5444424" y="1574080"/>
            <a:ext cx="382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Livelli idrici registrati al Ponte Vecchio </a:t>
            </a:r>
          </a:p>
        </p:txBody>
      </p:sp>
      <p:sp>
        <p:nvSpPr>
          <p:cNvPr id="7" name="Esplosione 2 6"/>
          <p:cNvSpPr/>
          <p:nvPr/>
        </p:nvSpPr>
        <p:spPr>
          <a:xfrm>
            <a:off x="7826829" y="5029200"/>
            <a:ext cx="4702628" cy="1828800"/>
          </a:xfrm>
          <a:prstGeom prst="irregularSeal2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Ampia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disponibilità</a:t>
            </a:r>
            <a:r>
              <a:rPr lang="en-GB" b="1" dirty="0">
                <a:solidFill>
                  <a:srgbClr val="C00000"/>
                </a:solidFill>
              </a:rPr>
              <a:t> di </a:t>
            </a:r>
            <a:r>
              <a:rPr lang="en-GB" b="1" dirty="0" err="1">
                <a:solidFill>
                  <a:srgbClr val="C00000"/>
                </a:solidFill>
              </a:rPr>
              <a:t>dati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4" y="1428646"/>
            <a:ext cx="2870086" cy="179352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3761015" y="2329543"/>
            <a:ext cx="50618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997" y="1309007"/>
            <a:ext cx="4287841" cy="3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4" y="1428646"/>
            <a:ext cx="2870086" cy="179352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3761015" y="2329543"/>
            <a:ext cx="50618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997" y="1309007"/>
            <a:ext cx="4287841" cy="30316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87" y="1962150"/>
            <a:ext cx="4185598" cy="29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4" y="1428646"/>
            <a:ext cx="2870086" cy="179352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3761015" y="2329543"/>
            <a:ext cx="50618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997" y="1309007"/>
            <a:ext cx="4287841" cy="30316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87" y="1962150"/>
            <a:ext cx="4185598" cy="29593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827" y="2699656"/>
            <a:ext cx="3841841" cy="27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4" y="1428646"/>
            <a:ext cx="2870086" cy="179352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3761015" y="2329543"/>
            <a:ext cx="50618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997" y="1309007"/>
            <a:ext cx="4287841" cy="30316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87" y="1962150"/>
            <a:ext cx="4185598" cy="29593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827" y="2699656"/>
            <a:ext cx="3841841" cy="271717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142" y="3021970"/>
            <a:ext cx="2260015" cy="31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4" y="1428646"/>
            <a:ext cx="2870086" cy="179352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3761015" y="2329543"/>
            <a:ext cx="50618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71" y="3600279"/>
            <a:ext cx="5130111" cy="29365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703" y="255814"/>
            <a:ext cx="6949046" cy="31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di disseminazione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945" y="1910441"/>
            <a:ext cx="2133602" cy="16002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03" y="3571679"/>
            <a:ext cx="2124000" cy="1592999"/>
          </a:xfrm>
          <a:prstGeom prst="rect">
            <a:avLst/>
          </a:prstGeom>
        </p:spPr>
      </p:pic>
      <p:pic>
        <p:nvPicPr>
          <p:cNvPr id="7" name="Immagine 6" descr="F:\ZZZ lavoro\00 Poliedra\000 lab co-mapping\foto comapping 30.11.2018\20181030_10593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1" r="11419"/>
          <a:stretch/>
        </p:blipFill>
        <p:spPr bwMode="auto">
          <a:xfrm>
            <a:off x="3633627" y="1910442"/>
            <a:ext cx="2394357" cy="160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C:\Users\gemini\Desktop\MappaGdL2_4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03" r="8332" b="4953"/>
          <a:stretch/>
        </p:blipFill>
        <p:spPr bwMode="auto">
          <a:xfrm>
            <a:off x="2729387" y="3571679"/>
            <a:ext cx="2222150" cy="1592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49" y="1910443"/>
            <a:ext cx="2128159" cy="15961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45" y="3571679"/>
            <a:ext cx="3577420" cy="17390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1973" y="3952679"/>
            <a:ext cx="2123998" cy="15929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61" y="2209341"/>
            <a:ext cx="2644020" cy="12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 sviluppi futuri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2642" y="1507671"/>
            <a:ext cx="11363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Validazione dei modelli sviluppati </a:t>
            </a:r>
            <a:r>
              <a:rPr lang="it-IT" dirty="0" smtClean="0">
                <a:sym typeface="Wingdings" panose="05000000000000000000" pitchFamily="2" charset="2"/>
              </a:rPr>
              <a:t> disponibilità di </a:t>
            </a:r>
            <a:r>
              <a:rPr lang="it-IT" dirty="0" smtClean="0">
                <a:sym typeface="Wingdings" panose="05000000000000000000" pitchFamily="2" charset="2"/>
              </a:rPr>
              <a:t>dati «storici»</a:t>
            </a: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ym typeface="Wingdings" panose="05000000000000000000" pitchFamily="2" charset="2"/>
              </a:rPr>
              <a:t>Focus su settori per i quali non sono disponibili strumenti di valutazione del danno: allevamenti, commercio &amp; industria, reti, edifici strategici</a:t>
            </a:r>
          </a:p>
          <a:p>
            <a:pPr marL="285750" indent="-285750"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ym typeface="Wingdings" panose="05000000000000000000" pitchFamily="2" charset="2"/>
              </a:rPr>
              <a:t>Focus sulla popolazione</a:t>
            </a:r>
          </a:p>
          <a:p>
            <a:pPr marL="285750" indent="-285750">
              <a:buFontTx/>
              <a:buChar char="-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ym typeface="Wingdings" panose="05000000000000000000" pitchFamily="2" charset="2"/>
              </a:rPr>
              <a:t>Estensione dei modelli alle alluvioni montane/costiere</a:t>
            </a:r>
          </a:p>
          <a:p>
            <a:pPr marL="285750" indent="-285750"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ym typeface="Wingdings" panose="05000000000000000000" pitchFamily="2" charset="2"/>
              </a:rPr>
              <a:t>Implementazione dei modelli negli strumenti</a:t>
            </a:r>
            <a:r>
              <a:rPr lang="it-IT" dirty="0" smtClean="0"/>
              <a:t> di pianificazione, di bacino e di emergenza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Disseminazione/formazione mondo tecnico</a:t>
            </a:r>
          </a:p>
        </p:txBody>
      </p:sp>
    </p:spTree>
    <p:extLst>
      <p:ext uri="{BB962C8B-B14F-4D97-AF65-F5344CB8AC3E}">
        <p14:creationId xmlns:p14="http://schemas.microsoft.com/office/powerpoint/2010/main" val="19050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09326" y="3169466"/>
            <a:ext cx="7860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Grazie per </a:t>
            </a:r>
            <a:r>
              <a:rPr lang="en-GB" sz="2400" b="1" dirty="0" err="1"/>
              <a:t>l’attenzione</a:t>
            </a:r>
            <a:endParaRPr lang="en-GB" sz="2400" b="1" dirty="0"/>
          </a:p>
          <a:p>
            <a:pPr algn="ctr"/>
            <a:r>
              <a:rPr lang="en-GB" sz="2000" dirty="0"/>
              <a:t>(daniela.molinari@polimi.it, https://floodimpatproject.polimi.it)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314" y="4960173"/>
            <a:ext cx="1458685" cy="115051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946" y="4942945"/>
            <a:ext cx="1542369" cy="114052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818" y="4937951"/>
            <a:ext cx="1706627" cy="115650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3" y="4973142"/>
            <a:ext cx="1342891" cy="112131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016" y="4976403"/>
            <a:ext cx="1788885" cy="11180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43" y="1290663"/>
            <a:ext cx="2068263" cy="11375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29" y="4960173"/>
            <a:ext cx="1531277" cy="113232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3" y="1292620"/>
            <a:ext cx="1677049" cy="1116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228" y="1290663"/>
            <a:ext cx="2299479" cy="114974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39" y="1292620"/>
            <a:ext cx="1586465" cy="114778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567" y="1292620"/>
            <a:ext cx="1591136" cy="115116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663" y="1282460"/>
            <a:ext cx="1801163" cy="112462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396" y="4954280"/>
            <a:ext cx="1425396" cy="11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48541" y="1876018"/>
            <a:ext cx="3816000" cy="38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Contesto di studio/partenza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142867000"/>
              </p:ext>
            </p:extLst>
          </p:nvPr>
        </p:nvGraphicFramePr>
        <p:xfrm>
          <a:off x="-555173" y="1953985"/>
          <a:ext cx="6023429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927271" y="2008414"/>
            <a:ext cx="59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Secondo la “Direttiva Alluvioni” la gestione del rischio deve avvenire sulla base di affidabili </a:t>
            </a:r>
            <a:r>
              <a:rPr lang="it-IT" b="1" i="1" dirty="0"/>
              <a:t>analisi costi-benefici </a:t>
            </a:r>
            <a:r>
              <a:rPr lang="it-IT" i="1" dirty="0"/>
              <a:t>delle possibili strategie di intervento 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8558892" y="3383649"/>
            <a:ext cx="658586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5840185" y="42991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i="1" dirty="0"/>
              <a:t>Le </a:t>
            </a:r>
            <a:r>
              <a:rPr lang="it-IT" i="1" dirty="0" smtClean="0"/>
              <a:t>capacità </a:t>
            </a:r>
            <a:r>
              <a:rPr lang="it-IT" i="1" dirty="0"/>
              <a:t>di stima del danno alluvionale </a:t>
            </a:r>
            <a:r>
              <a:rPr lang="it-IT" b="1" i="1" dirty="0"/>
              <a:t>non consentono una valutazione quantitativa e laddove possibile monetaria dei benefici </a:t>
            </a:r>
            <a:r>
              <a:rPr lang="it-IT" i="1" dirty="0"/>
              <a:t>in termini di «danno evitato»</a:t>
            </a:r>
          </a:p>
        </p:txBody>
      </p:sp>
    </p:spTree>
    <p:extLst>
      <p:ext uri="{BB962C8B-B14F-4D97-AF65-F5344CB8AC3E}">
        <p14:creationId xmlns:p14="http://schemas.microsoft.com/office/powerpoint/2010/main" val="24803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Contesto di studio/partenza: modello AD-Po/Direttiva Alluvioni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95" y="1496786"/>
            <a:ext cx="6086280" cy="4526734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9276639" y="5482847"/>
            <a:ext cx="630125" cy="205954"/>
          </a:xfrm>
          <a:prstGeom prst="roundRect">
            <a:avLst/>
          </a:prstGeom>
          <a:solidFill>
            <a:srgbClr val="00B050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1400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9276639" y="5787398"/>
            <a:ext cx="630125" cy="205954"/>
          </a:xfrm>
          <a:prstGeom prst="roundRect">
            <a:avLst/>
          </a:prstGeom>
          <a:solidFill>
            <a:srgbClr val="CCFFCC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906764" y="5428145"/>
            <a:ext cx="178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Consolidato</a:t>
            </a:r>
            <a:endParaRPr lang="en-GB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906764" y="5736486"/>
            <a:ext cx="231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Non </a:t>
            </a:r>
            <a:r>
              <a:rPr lang="en-GB" sz="1400" dirty="0" err="1"/>
              <a:t>consolidato</a:t>
            </a:r>
            <a:r>
              <a:rPr lang="en-GB" sz="1400" dirty="0"/>
              <a:t>/</a:t>
            </a:r>
            <a:r>
              <a:rPr lang="en-GB" sz="1400" dirty="0" err="1"/>
              <a:t>qualitativo</a:t>
            </a:r>
            <a:endParaRPr lang="en-GB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011164" y="224743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Focus sulla sola </a:t>
            </a:r>
            <a:r>
              <a:rPr lang="it-IT" i="1" dirty="0" err="1"/>
              <a:t>meso</a:t>
            </a:r>
            <a:r>
              <a:rPr lang="it-IT" i="1" dirty="0"/>
              <a:t>-scala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Valutazioni quantitative della sola esposizione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Valutazioni di danno/rischio </a:t>
            </a:r>
            <a:r>
              <a:rPr lang="it-IT" i="1" dirty="0" smtClean="0"/>
              <a:t>qualitative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/>
              <a:t>Diverse tipologie di alluvione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9246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del progetto </a:t>
            </a:r>
            <a:r>
              <a:rPr lang="it-IT" dirty="0" err="1"/>
              <a:t>Flood</a:t>
            </a:r>
            <a:r>
              <a:rPr lang="it-IT" dirty="0"/>
              <a:t>-IMPAT +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6" y="1357296"/>
            <a:ext cx="11445080" cy="45259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sz="2000" dirty="0">
                <a:latin typeface="+mn-lt"/>
              </a:rPr>
              <a:t>Sviluppare un modello in grado di valutare il </a:t>
            </a:r>
            <a:r>
              <a:rPr lang="it-IT" sz="2000" b="1" dirty="0">
                <a:latin typeface="+mn-lt"/>
              </a:rPr>
              <a:t>danno</a:t>
            </a:r>
            <a:r>
              <a:rPr lang="it-IT" sz="2000" dirty="0">
                <a:latin typeface="+mn-lt"/>
              </a:rPr>
              <a:t> atteso in caso di alluvione, in termini quantitativi e laddove possibili </a:t>
            </a:r>
            <a:r>
              <a:rPr lang="it-IT" sz="2000" b="1" dirty="0">
                <a:latin typeface="+mn-lt"/>
              </a:rPr>
              <a:t>monetari</a:t>
            </a:r>
            <a:r>
              <a:rPr lang="it-IT" sz="2000" dirty="0">
                <a:latin typeface="+mn-lt"/>
              </a:rPr>
              <a:t>, </a:t>
            </a:r>
            <a:r>
              <a:rPr lang="it-IT" sz="2000" b="1" dirty="0">
                <a:latin typeface="+mn-lt"/>
              </a:rPr>
              <a:t>ai diversi settori esposti e alle diverse scale spaziali</a:t>
            </a:r>
            <a:r>
              <a:rPr lang="it-IT" sz="2000" dirty="0">
                <a:latin typeface="+mn-lt"/>
              </a:rPr>
              <a:t>, di interesse alla gestione del rischio</a:t>
            </a:r>
          </a:p>
          <a:p>
            <a:r>
              <a:rPr lang="it-IT" sz="2000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                                         a supporto della redazione dei PGRA (e in particolare all’analisi Costi-Benefici)</a:t>
            </a:r>
            <a:endParaRPr lang="it-IT" sz="2000" dirty="0">
              <a:solidFill>
                <a:srgbClr val="0070C0"/>
              </a:solidFill>
              <a:latin typeface="+mn-lt"/>
            </a:endParaRPr>
          </a:p>
          <a:p>
            <a:endParaRPr lang="it-IT" sz="20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it-IT" sz="2000" dirty="0">
                <a:latin typeface="+mn-lt"/>
              </a:rPr>
              <a:t>Sviluppare </a:t>
            </a:r>
            <a:r>
              <a:rPr lang="it-IT" sz="2000" b="1" dirty="0">
                <a:latin typeface="+mn-lt"/>
              </a:rPr>
              <a:t>conoscenze</a:t>
            </a:r>
            <a:r>
              <a:rPr lang="it-IT" sz="2000" dirty="0">
                <a:latin typeface="+mn-lt"/>
              </a:rPr>
              <a:t> sul rischio alluvionale: comunità scientifica, comunità tecnica</a:t>
            </a:r>
            <a:r>
              <a:rPr lang="it-IT" sz="2000">
                <a:latin typeface="+mn-lt"/>
              </a:rPr>
              <a:t>, societá civile, popolazione</a:t>
            </a:r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					</a:t>
            </a:r>
            <a:r>
              <a:rPr lang="it-IT" sz="2000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 gestione partecipata del rischio</a:t>
            </a:r>
            <a:endParaRPr lang="it-IT" sz="2000" dirty="0">
              <a:solidFill>
                <a:srgbClr val="0070C0"/>
              </a:solidFill>
              <a:latin typeface="+mn-lt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40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64154-14E3-4FB4-8DC0-270E1822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5" y="139166"/>
            <a:ext cx="10614231" cy="840400"/>
          </a:xfrm>
        </p:spPr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Gruppo</a:t>
            </a:r>
            <a:r>
              <a:rPr lang="en-GB" dirty="0"/>
              <a:t> di </a:t>
            </a:r>
            <a:r>
              <a:rPr lang="en-GB" dirty="0" err="1"/>
              <a:t>Lavoro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23" y="1622043"/>
            <a:ext cx="7559744" cy="41395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520956" y="4763870"/>
            <a:ext cx="322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Durata: 2 </a:t>
            </a:r>
            <a:r>
              <a:rPr lang="it-IT" dirty="0" smtClean="0"/>
              <a:t>anni e 3 mesi</a:t>
            </a:r>
            <a:endParaRPr lang="it-IT" dirty="0"/>
          </a:p>
          <a:p>
            <a:r>
              <a:rPr lang="it-IT" dirty="0"/>
              <a:t>Budget Complessivo: 157.808  </a:t>
            </a:r>
            <a:r>
              <a:rPr lang="it-IT" dirty="0" smtClean="0"/>
              <a:t>€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486" y="1277441"/>
            <a:ext cx="2398029" cy="12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64154-14E3-4FB4-8DC0-270E1822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5" y="139166"/>
            <a:ext cx="10614231" cy="840400"/>
          </a:xfrm>
        </p:spPr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Gruppo</a:t>
            </a:r>
            <a:r>
              <a:rPr lang="en-GB" dirty="0"/>
              <a:t> di </a:t>
            </a:r>
            <a:r>
              <a:rPr lang="en-GB" dirty="0" err="1"/>
              <a:t>Lavoro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196943" y="1492516"/>
            <a:ext cx="39950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u="sng" dirty="0">
                <a:cs typeface="Arial"/>
              </a:rPr>
              <a:t>Stakeholders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Autorità di Bacino Distrettuale del fiume Po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Regione Lombardia (Direzioni PC, Difesa del Suolo e Agricoltura)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Agenzia Interregionale per il fiume Po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Comune di Lodi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Esperti esterni (Coldiretti, comitati locali, ecc.)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Provincia di Lodi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cs typeface="Arial"/>
              </a:rPr>
              <a:t>UTR-Lodi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23" y="1622043"/>
            <a:ext cx="7559744" cy="41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pic>
        <p:nvPicPr>
          <p:cNvPr id="86" name="Immagine 8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63" y="1953983"/>
            <a:ext cx="5033881" cy="3744000"/>
          </a:xfrm>
          <a:prstGeom prst="rect">
            <a:avLst/>
          </a:prstGeom>
        </p:spPr>
      </p:pic>
      <p:sp>
        <p:nvSpPr>
          <p:cNvPr id="87" name="Freccia a destra 86"/>
          <p:cNvSpPr/>
          <p:nvPr/>
        </p:nvSpPr>
        <p:spPr>
          <a:xfrm>
            <a:off x="5879510" y="3494314"/>
            <a:ext cx="397328" cy="5769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205" y="1953983"/>
            <a:ext cx="5033881" cy="374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336" y="2706468"/>
            <a:ext cx="1365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latin typeface="Open Sans"/>
              </a:rPr>
              <a:t>Flood-IMPAT</a:t>
            </a:r>
          </a:p>
          <a:p>
            <a:pPr algn="ctr"/>
            <a:r>
              <a:rPr lang="en-GB" sz="1400" b="1" dirty="0">
                <a:solidFill>
                  <a:srgbClr val="0070C0"/>
                </a:solidFill>
                <a:latin typeface="Open Sans"/>
              </a:rPr>
              <a:t>&amp;</a:t>
            </a:r>
          </a:p>
          <a:p>
            <a:pPr algn="ctr"/>
            <a:r>
              <a:rPr lang="en-GB" sz="1400" b="1" dirty="0">
                <a:solidFill>
                  <a:srgbClr val="0070C0"/>
                </a:solidFill>
                <a:latin typeface="Open Sans"/>
              </a:rPr>
              <a:t>Flood-IMPAT+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009415" y="1535239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70C0"/>
                </a:solidFill>
                <a:latin typeface="Open Sans"/>
              </a:rPr>
              <a:t>Alluvioni</a:t>
            </a:r>
            <a:r>
              <a:rPr lang="en-GB" sz="1400" b="1" dirty="0">
                <a:solidFill>
                  <a:srgbClr val="0070C0"/>
                </a:solidFill>
                <a:latin typeface="Open Sans"/>
              </a:rPr>
              <a:t> di </a:t>
            </a:r>
            <a:r>
              <a:rPr lang="en-GB" sz="1400" b="1" dirty="0" err="1">
                <a:solidFill>
                  <a:srgbClr val="0070C0"/>
                </a:solidFill>
                <a:latin typeface="Open Sans"/>
              </a:rPr>
              <a:t>pianura</a:t>
            </a:r>
            <a:endParaRPr lang="en-GB" sz="1400" b="1" dirty="0">
              <a:solidFill>
                <a:srgbClr val="0070C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0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attività scientifica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2438" y="2049244"/>
            <a:ext cx="324300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/>
              <a:t>Approccio misto empirico &amp; </a:t>
            </a:r>
            <a:r>
              <a:rPr lang="it-IT" sz="1600" b="1" dirty="0" err="1"/>
              <a:t>expert-based</a:t>
            </a:r>
            <a:r>
              <a:rPr lang="it-IT" sz="1600" b="1" dirty="0"/>
              <a:t>:</a:t>
            </a:r>
          </a:p>
          <a:p>
            <a:r>
              <a:rPr lang="it-IT" sz="1600" dirty="0"/>
              <a:t>- analisi di un caso studio (Lodi 2002)</a:t>
            </a:r>
          </a:p>
          <a:p>
            <a:r>
              <a:rPr lang="it-IT" sz="1600" dirty="0"/>
              <a:t>- analisi e modellazione dei meccanismi di danneggiamento indotti da eventi alluvionali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205" y="1953983"/>
            <a:ext cx="5033881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5D1AC-73D1-47C0-BC56-2E8BD23E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6" y="139166"/>
            <a:ext cx="9333046" cy="840400"/>
          </a:xfrm>
        </p:spPr>
        <p:txBody>
          <a:bodyPr/>
          <a:lstStyle/>
          <a:p>
            <a:r>
              <a:rPr lang="it-IT" dirty="0"/>
              <a:t>Il caso studio: l’esondazione del fiume Adda a Lodi tra il 25 e il 26 Novembre 2002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E23C78-7E26-458C-A04D-CBED897C30D9}"/>
              </a:ext>
            </a:extLst>
          </p:cNvPr>
          <p:cNvSpPr txBox="1"/>
          <p:nvPr/>
        </p:nvSpPr>
        <p:spPr>
          <a:xfrm>
            <a:off x="8521464" y="1712579"/>
            <a:ext cx="3509094" cy="4014788"/>
          </a:xfrm>
          <a:prstGeom prst="roundRect">
            <a:avLst/>
          </a:prstGeom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Portata di Picco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1840 m</a:t>
            </a:r>
            <a:r>
              <a:rPr lang="it-IT" b="1" baseline="30000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3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/s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TR~100 anni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Massimi livelli osservati in area urbana </a:t>
            </a: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2.5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Basse velocità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15 M€ di danni </a:t>
            </a: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occorsi a residenze, attività commerciali/industriali e industrie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a typeface="Open Sans" panose="020B0606030504020204" pitchFamily="34" charset="0"/>
                <a:cs typeface="Open Sans" panose="020B0606030504020204" pitchFamily="34" charset="0"/>
              </a:rPr>
              <a:t>7.8 M€ di danni agli edifici residenziali (strutture e contenuti)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a typeface="Open Sans" panose="020B0606030504020204" pitchFamily="34" charset="0"/>
                <a:cs typeface="Open Sans" panose="020B0606030504020204" pitchFamily="34" charset="0"/>
              </a:rPr>
              <a:t>500 evacuati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D1AEE1-A983-40FE-9D67-4EA830815987}"/>
              </a:ext>
            </a:extLst>
          </p:cNvPr>
          <p:cNvSpPr txBox="1"/>
          <p:nvPr/>
        </p:nvSpPr>
        <p:spPr>
          <a:xfrm>
            <a:off x="3626705" y="11110289"/>
            <a:ext cx="67620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damage compensation forms compiled by the citizens.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B454EB-0168-446C-911B-D86930C64B58}"/>
              </a:ext>
            </a:extLst>
          </p:cNvPr>
          <p:cNvSpPr txBox="1"/>
          <p:nvPr/>
        </p:nvSpPr>
        <p:spPr>
          <a:xfrm>
            <a:off x="222442" y="1307560"/>
            <a:ext cx="382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Ricostruzione area allagata (Paoletti, 2005 &amp; 2010)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CEB4E2F8-6C9B-44BE-B4FC-A5840E439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42" y="4822724"/>
            <a:ext cx="1498628" cy="11191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41" y="1584559"/>
            <a:ext cx="4797639" cy="31659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25" y="4822724"/>
            <a:ext cx="1494705" cy="11210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84" b="8291"/>
          <a:stretch/>
        </p:blipFill>
        <p:spPr>
          <a:xfrm>
            <a:off x="3328383" y="4811324"/>
            <a:ext cx="1668023" cy="11238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b="572"/>
          <a:stretch/>
        </p:blipFill>
        <p:spPr>
          <a:xfrm>
            <a:off x="5074714" y="4822725"/>
            <a:ext cx="1566642" cy="11124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62" y="3544772"/>
            <a:ext cx="1607670" cy="1205752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1F81DFA-C877-464A-9DA2-7CD1163F4C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6" t="12893" r="1564" b="3739"/>
          <a:stretch/>
        </p:blipFill>
        <p:spPr>
          <a:xfrm>
            <a:off x="4996406" y="1840599"/>
            <a:ext cx="3244645" cy="1486637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2390588" y="3000188"/>
            <a:ext cx="143436" cy="13745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B454EB-0168-446C-911B-D86930C64B58}"/>
              </a:ext>
            </a:extLst>
          </p:cNvPr>
          <p:cNvSpPr txBox="1"/>
          <p:nvPr/>
        </p:nvSpPr>
        <p:spPr>
          <a:xfrm>
            <a:off x="5444424" y="1574080"/>
            <a:ext cx="3825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Livelli idrici registrati al Ponte Vecchio </a:t>
            </a:r>
          </a:p>
        </p:txBody>
      </p:sp>
    </p:spTree>
    <p:extLst>
      <p:ext uri="{BB962C8B-B14F-4D97-AF65-F5344CB8AC3E}">
        <p14:creationId xmlns:p14="http://schemas.microsoft.com/office/powerpoint/2010/main" val="21873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1368</TotalTime>
  <Words>599</Words>
  <Application>Microsoft Office PowerPoint</Application>
  <PresentationFormat>Widescreen</PresentationFormat>
  <Paragraphs>88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POLI</vt:lpstr>
      <vt:lpstr>Flood‐IMPAT+: Un modello integrato per la valutazione del rischio alluvionale alla micro e alla meso scala</vt:lpstr>
      <vt:lpstr>Contesto di studio/partenza</vt:lpstr>
      <vt:lpstr>Contesto di studio/partenza: modello AD-Po/Direttiva Alluvioni</vt:lpstr>
      <vt:lpstr>Obiettivi del progetto Flood-IMPAT +</vt:lpstr>
      <vt:lpstr>Il Gruppo di Lavoro</vt:lpstr>
      <vt:lpstr>Il Gruppo di Lavoro</vt:lpstr>
      <vt:lpstr>Risultati attività scientifica</vt:lpstr>
      <vt:lpstr>Risultati attività scientifica</vt:lpstr>
      <vt:lpstr>Il caso studio: l’esondazione del fiume Adda a Lodi tra il 25 e il 26 Novembre 2002</vt:lpstr>
      <vt:lpstr>Il caso studio: l’esondazione del fiume Adda a Lodi tra il 25 e il 26 Novembre 2002</vt:lpstr>
      <vt:lpstr>Risultati attività scientifica</vt:lpstr>
      <vt:lpstr>Risultati attività scientifica</vt:lpstr>
      <vt:lpstr>Risultati attività scientifica</vt:lpstr>
      <vt:lpstr>Risultati attività scientifica</vt:lpstr>
      <vt:lpstr>Risultati attività scientifica</vt:lpstr>
      <vt:lpstr>Risultati attività di disseminazione</vt:lpstr>
      <vt:lpstr>Criticità sviluppi futuri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daniela.molinari@live.com</cp:lastModifiedBy>
  <cp:revision>166</cp:revision>
  <dcterms:created xsi:type="dcterms:W3CDTF">2015-05-26T12:27:57Z</dcterms:created>
  <dcterms:modified xsi:type="dcterms:W3CDTF">2019-06-10T15:19:57Z</dcterms:modified>
</cp:coreProperties>
</file>