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1" r:id="rId2"/>
    <p:sldId id="358" r:id="rId3"/>
    <p:sldId id="363" r:id="rId4"/>
    <p:sldId id="373" r:id="rId5"/>
    <p:sldId id="374" r:id="rId6"/>
    <p:sldId id="375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99"/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7" autoAdjust="0"/>
    <p:restoredTop sz="94681" autoAdjust="0"/>
  </p:normalViewPr>
  <p:slideViewPr>
    <p:cSldViewPr snapToGrid="0" snapToObjects="1">
      <p:cViewPr varScale="1">
        <p:scale>
          <a:sx n="88" d="100"/>
          <a:sy n="88" d="100"/>
        </p:scale>
        <p:origin x="10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oardo\Desktop\TESI\Altro\Grafico%20generico%20%20Benefici%20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baseline="0">
                <a:effectLst/>
              </a:rPr>
              <a:t>Relationship probability of occurrence - damage </a:t>
            </a:r>
            <a:endParaRPr lang="en-GB" sz="1100" b="1">
              <a:effectLst/>
            </a:endParaRPr>
          </a:p>
        </c:rich>
      </c:tx>
      <c:layout>
        <c:manualLayout>
          <c:xMode val="edge"/>
          <c:yMode val="edge"/>
          <c:x val="0.1136804461942257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Foglio1!$C$3:$C$11</c:f>
              <c:numCache>
                <c:formatCode>General</c:formatCode>
                <c:ptCount val="9"/>
                <c:pt idx="0">
                  <c:v>2E-3</c:v>
                </c:pt>
                <c:pt idx="1">
                  <c:v>5.0000000000000001E-3</c:v>
                </c:pt>
                <c:pt idx="2">
                  <c:v>8.3333333333333332E-3</c:v>
                </c:pt>
                <c:pt idx="3">
                  <c:v>0.01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3.3333333333333333E-2</c:v>
                </c:pt>
                <c:pt idx="7">
                  <c:v>0.04</c:v>
                </c:pt>
                <c:pt idx="8">
                  <c:v>0.05</c:v>
                </c:pt>
              </c:numCache>
            </c:numRef>
          </c:xVal>
          <c:yVal>
            <c:numRef>
              <c:f>Foglio1!$D$3:$D$11</c:f>
              <c:numCache>
                <c:formatCode>General</c:formatCode>
                <c:ptCount val="9"/>
                <c:pt idx="0">
                  <c:v>9</c:v>
                </c:pt>
                <c:pt idx="1">
                  <c:v>7.4</c:v>
                </c:pt>
                <c:pt idx="2">
                  <c:v>6.2</c:v>
                </c:pt>
                <c:pt idx="3">
                  <c:v>5.9</c:v>
                </c:pt>
                <c:pt idx="4">
                  <c:v>5.0999999999999996</c:v>
                </c:pt>
                <c:pt idx="5">
                  <c:v>4.5</c:v>
                </c:pt>
                <c:pt idx="6">
                  <c:v>3.8</c:v>
                </c:pt>
                <c:pt idx="7">
                  <c:v>2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77B-4DC9-A102-D416C55CC728}"/>
            </c:ext>
          </c:extLst>
        </c:ser>
        <c:ser>
          <c:idx val="1"/>
          <c:order val="1"/>
          <c:spPr>
            <a:ln w="19050" cap="rnd">
              <a:solidFill>
                <a:srgbClr val="00CC00"/>
              </a:solidFill>
              <a:round/>
            </a:ln>
            <a:effectLst/>
          </c:spPr>
          <c:marker>
            <c:symbol val="none"/>
          </c:marker>
          <c:xVal>
            <c:numRef>
              <c:f>Foglio1!$C$3:$C$11</c:f>
              <c:numCache>
                <c:formatCode>General</c:formatCode>
                <c:ptCount val="9"/>
                <c:pt idx="0">
                  <c:v>2E-3</c:v>
                </c:pt>
                <c:pt idx="1">
                  <c:v>5.0000000000000001E-3</c:v>
                </c:pt>
                <c:pt idx="2">
                  <c:v>8.3333333333333332E-3</c:v>
                </c:pt>
                <c:pt idx="3">
                  <c:v>0.01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3.3333333333333333E-2</c:v>
                </c:pt>
                <c:pt idx="7">
                  <c:v>0.04</c:v>
                </c:pt>
                <c:pt idx="8">
                  <c:v>0.05</c:v>
                </c:pt>
              </c:numCache>
            </c:numRef>
          </c:xVal>
          <c:yVal>
            <c:numRef>
              <c:f>Foglio1!$E$3:$E$11</c:f>
              <c:numCache>
                <c:formatCode>General</c:formatCode>
                <c:ptCount val="9"/>
                <c:pt idx="0">
                  <c:v>7</c:v>
                </c:pt>
                <c:pt idx="1">
                  <c:v>4.5999999999999996</c:v>
                </c:pt>
                <c:pt idx="2">
                  <c:v>3.8</c:v>
                </c:pt>
                <c:pt idx="3">
                  <c:v>3.4</c:v>
                </c:pt>
                <c:pt idx="4">
                  <c:v>2.6</c:v>
                </c:pt>
                <c:pt idx="5">
                  <c:v>2.4</c:v>
                </c:pt>
                <c:pt idx="6">
                  <c:v>1.6</c:v>
                </c:pt>
                <c:pt idx="7">
                  <c:v>0.6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77B-4DC9-A102-D416C55CC728}"/>
            </c:ext>
          </c:extLst>
        </c:ser>
        <c:ser>
          <c:idx val="2"/>
          <c:order val="2"/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Foglio1!$D$14:$D$23</c:f>
              <c:numCache>
                <c:formatCode>General</c:formatCode>
                <c:ptCount val="10"/>
                <c:pt idx="0">
                  <c:v>2E-3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</c:numCache>
            </c:numRef>
          </c:xVal>
          <c:yVal>
            <c:numRef>
              <c:f>Foglio1!$E$14:$E$23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77B-4DC9-A102-D416C55CC728}"/>
            </c:ext>
          </c:extLst>
        </c:ser>
        <c:ser>
          <c:idx val="3"/>
          <c:order val="3"/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Foglio1!$F$14:$F$15</c:f>
              <c:numCache>
                <c:formatCode>General</c:formatCode>
                <c:ptCount val="2"/>
                <c:pt idx="0">
                  <c:v>2E-3</c:v>
                </c:pt>
                <c:pt idx="1">
                  <c:v>5.1999999999999998E-2</c:v>
                </c:pt>
              </c:numCache>
            </c:numRef>
          </c:xVal>
          <c:yVal>
            <c:numRef>
              <c:f>Foglio1!$G$14:$G$15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77B-4DC9-A102-D416C55CC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429672"/>
        <c:axId val="380433608"/>
      </c:scatterChart>
      <c:valAx>
        <c:axId val="380429672"/>
        <c:scaling>
          <c:orientation val="minMax"/>
          <c:max val="5.2000000000000011E-2"/>
          <c:min val="2.0000000000000005E-3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Probability of occurrence [-]</a:t>
                </a:r>
              </a:p>
            </c:rich>
          </c:tx>
          <c:layout>
            <c:manualLayout>
              <c:xMode val="edge"/>
              <c:yMode val="edge"/>
              <c:x val="0.35490266841644796"/>
              <c:y val="0.89256926217556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crossAx val="380433608"/>
        <c:crosses val="autoZero"/>
        <c:crossBetween val="midCat"/>
      </c:valAx>
      <c:valAx>
        <c:axId val="380433608"/>
        <c:scaling>
          <c:orientation val="minMax"/>
          <c:max val="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Damage [€]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64529381743948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crossAx val="380429672"/>
        <c:crosses val="autoZero"/>
        <c:crossBetween val="midCat"/>
      </c:valAx>
      <c:spPr>
        <a:noFill/>
        <a:ln w="1905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857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36D20-3EB8-4857-ADD7-615D30A8A75E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01B02-B0C6-4001-A788-F906B17820A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4267682"/>
            <a:ext cx="12192000" cy="259031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379" y="4582216"/>
            <a:ext cx="103632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5379" y="5535827"/>
            <a:ext cx="10363200" cy="10586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grpSp>
        <p:nvGrpSpPr>
          <p:cNvPr id="127" name="Gruppo 126"/>
          <p:cNvGrpSpPr/>
          <p:nvPr userDrawn="1"/>
        </p:nvGrpSpPr>
        <p:grpSpPr>
          <a:xfrm>
            <a:off x="0" y="4275921"/>
            <a:ext cx="12192000" cy="176557"/>
            <a:chOff x="1218340" y="275867"/>
            <a:chExt cx="17715122" cy="567843"/>
          </a:xfrm>
        </p:grpSpPr>
        <p:cxnSp>
          <p:nvCxnSpPr>
            <p:cNvPr id="128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magine 1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" y="0"/>
            <a:ext cx="12192000" cy="4504944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0" y="4258891"/>
            <a:ext cx="12192000" cy="2615070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 userDrawn="1"/>
        </p:nvGrpSpPr>
        <p:grpSpPr>
          <a:xfrm>
            <a:off x="0" y="4267683"/>
            <a:ext cx="12192000" cy="176557"/>
            <a:chOff x="1218340" y="275867"/>
            <a:chExt cx="17715122" cy="567843"/>
          </a:xfrm>
        </p:grpSpPr>
        <p:cxnSp>
          <p:nvCxnSpPr>
            <p:cNvPr id="4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5" name="Picture 4" descr="Y:\IMMAGINE _COORDINATA_2014\LOGO_UFFICIALE\01_Polimi_centrato\eps\01_Polimi_centrato_COL_negativ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46" y="2530701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0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12192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0" name="CasellaDiTesto 129"/>
          <p:cNvSpPr txBox="1"/>
          <p:nvPr userDrawn="1"/>
        </p:nvSpPr>
        <p:spPr>
          <a:xfrm>
            <a:off x="210371" y="6363506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FFFF"/>
                </a:solidFill>
                <a:latin typeface="Arial"/>
                <a:cs typeface="Arial"/>
              </a:rPr>
              <a:t>D.</a:t>
            </a:r>
            <a:r>
              <a:rPr lang="it-IT" sz="1200" b="1" baseline="0" dirty="0" smtClean="0">
                <a:solidFill>
                  <a:srgbClr val="FFFFFF"/>
                </a:solidFill>
                <a:latin typeface="Arial"/>
                <a:cs typeface="Arial"/>
              </a:rPr>
              <a:t> Molinari</a:t>
            </a:r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64010" y="1089904"/>
            <a:ext cx="12048863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68" y="6346379"/>
            <a:ext cx="2960496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662" y="137332"/>
            <a:ext cx="789424" cy="8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1441391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857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12" Type="http://schemas.openxmlformats.org/officeDocument/2006/relationships/image" Target="../media/image2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2492105" y="4587915"/>
            <a:ext cx="8230323" cy="1448214"/>
          </a:xfrm>
        </p:spPr>
        <p:txBody>
          <a:bodyPr>
            <a:noAutofit/>
          </a:bodyPr>
          <a:lstStyle/>
          <a:p>
            <a:r>
              <a:rPr lang="it-IT" sz="2800" dirty="0"/>
              <a:t>L’uso dei modelli di danno a supporto dell’analisi costi-benefici delle strutture arginali a Lodi</a:t>
            </a:r>
            <a:r>
              <a:rPr lang="en-GB" sz="2800" dirty="0"/>
              <a:t/>
            </a:r>
            <a:br>
              <a:rPr lang="en-GB" sz="2800" dirty="0"/>
            </a:br>
            <a:endParaRPr lang="it-IT" sz="2800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2530205" y="5972540"/>
            <a:ext cx="7772400" cy="393699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Daniela Molinari, Milano, 11 Giugno 2019</a:t>
            </a:r>
            <a:endParaRPr lang="it-IT" sz="1800" dirty="0">
              <a:solidFill>
                <a:schemeClr val="bg1"/>
              </a:solidFill>
            </a:endParaRPr>
          </a:p>
          <a:p>
            <a:pPr algn="ctr"/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7" y="4610817"/>
            <a:ext cx="1756737" cy="1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0332291" cy="840400"/>
          </a:xfrm>
        </p:spPr>
        <p:txBody>
          <a:bodyPr/>
          <a:lstStyle/>
          <a:p>
            <a:r>
              <a:rPr lang="it-IT" dirty="0" smtClean="0"/>
              <a:t>Calcolo del danno evitato alle colture per determinati TR con il modello AGRIDE-c (scenario di esposizione Novembre)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-1" t="22960" r="-1879"/>
          <a:stretch/>
        </p:blipFill>
        <p:spPr>
          <a:xfrm>
            <a:off x="4228244" y="1888671"/>
            <a:ext cx="7963756" cy="3878632"/>
          </a:xfrm>
          <a:prstGeom prst="rect">
            <a:avLst/>
          </a:prstGeom>
        </p:spPr>
      </p:pic>
      <p:sp>
        <p:nvSpPr>
          <p:cNvPr id="5" name="Connettore 4">
            <a:extLst>
              <a:ext uri="{FF2B5EF4-FFF2-40B4-BE49-F238E27FC236}">
                <a16:creationId xmlns:a16="http://schemas.microsoft.com/office/drawing/2014/main" id="{3FA7F786-03D4-4A62-9ACB-130E2ED7D287}"/>
              </a:ext>
            </a:extLst>
          </p:cNvPr>
          <p:cNvSpPr/>
          <p:nvPr/>
        </p:nvSpPr>
        <p:spPr>
          <a:xfrm>
            <a:off x="2450571" y="1389106"/>
            <a:ext cx="378461" cy="4172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673DFFF3-AC8F-4502-904A-377E8B3C4DD6}"/>
              </a:ext>
            </a:extLst>
          </p:cNvPr>
          <p:cNvSpPr/>
          <p:nvPr/>
        </p:nvSpPr>
        <p:spPr>
          <a:xfrm>
            <a:off x="3019859" y="1383884"/>
            <a:ext cx="569742" cy="4172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BB1DE30-DEB3-4666-A0EC-1D23E30CCD59}"/>
                  </a:ext>
                </a:extLst>
              </p:cNvPr>
              <p:cNvSpPr txBox="1"/>
              <p:nvPr/>
            </p:nvSpPr>
            <p:spPr>
              <a:xfrm>
                <a:off x="353237" y="1421652"/>
                <a:ext cx="3306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𝑑𝑎𝑚𝑎𝑔𝑒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𝑃𝐶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BB1DE30-DEB3-4666-A0EC-1D23E30C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37" y="1421652"/>
                <a:ext cx="330635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D83EAD-735E-4A72-B488-35109FC529DE}"/>
              </a:ext>
            </a:extLst>
          </p:cNvPr>
          <p:cNvSpPr txBox="1"/>
          <p:nvPr/>
        </p:nvSpPr>
        <p:spPr>
          <a:xfrm>
            <a:off x="494372" y="1823134"/>
            <a:ext cx="1751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Riduzione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della</a:t>
            </a:r>
            <a:r>
              <a:rPr lang="en-US" sz="1600" dirty="0"/>
              <a:t> </a:t>
            </a:r>
            <a:r>
              <a:rPr lang="en-US" sz="1600" dirty="0" err="1" smtClean="0"/>
              <a:t>produzione</a:t>
            </a:r>
            <a:r>
              <a:rPr lang="en-US" sz="1600" dirty="0" smtClean="0"/>
              <a:t> </a:t>
            </a:r>
            <a:r>
              <a:rPr lang="en-US" sz="1600" dirty="0" err="1" smtClean="0"/>
              <a:t>lorda</a:t>
            </a:r>
            <a:r>
              <a:rPr lang="en-US" sz="1600" dirty="0" smtClean="0"/>
              <a:t> </a:t>
            </a:r>
            <a:r>
              <a:rPr lang="en-US" sz="1600" dirty="0" err="1" smtClean="0"/>
              <a:t>vendibile</a:t>
            </a:r>
            <a:endParaRPr lang="en-US" sz="16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C25A36-E5B5-496E-9C6E-7A2F3F656974}"/>
              </a:ext>
            </a:extLst>
          </p:cNvPr>
          <p:cNvSpPr txBox="1"/>
          <p:nvPr/>
        </p:nvSpPr>
        <p:spPr>
          <a:xfrm>
            <a:off x="2534403" y="3232834"/>
            <a:ext cx="157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Variazione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costi</a:t>
            </a:r>
            <a:r>
              <a:rPr lang="en-US" sz="1600" dirty="0" smtClean="0"/>
              <a:t> di </a:t>
            </a:r>
            <a:r>
              <a:rPr lang="en-US" sz="1600" dirty="0" err="1" smtClean="0"/>
              <a:t>produzione</a:t>
            </a:r>
            <a:endParaRPr lang="en-US" sz="1600" dirty="0"/>
          </a:p>
        </p:txBody>
      </p:sp>
      <p:cxnSp>
        <p:nvCxnSpPr>
          <p:cNvPr id="10" name="Connettore a gomito 21">
            <a:extLst>
              <a:ext uri="{FF2B5EF4-FFF2-40B4-BE49-F238E27FC236}">
                <a16:creationId xmlns:a16="http://schemas.microsoft.com/office/drawing/2014/main" id="{7547C166-B48C-435E-AF3E-AD587C0BD402}"/>
              </a:ext>
            </a:extLst>
          </p:cNvPr>
          <p:cNvCxnSpPr>
            <a:cxnSpLocks/>
          </p:cNvCxnSpPr>
          <p:nvPr/>
        </p:nvCxnSpPr>
        <p:spPr>
          <a:xfrm rot="5400000">
            <a:off x="2170677" y="1916540"/>
            <a:ext cx="539728" cy="361593"/>
          </a:xfrm>
          <a:prstGeom prst="bentConnector2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3276600" y="1790984"/>
            <a:ext cx="0" cy="133321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829" y="5666014"/>
            <a:ext cx="889905" cy="4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CBA - </a:t>
            </a:r>
            <a:r>
              <a:rPr lang="en-GB" dirty="0" err="1" smtClean="0"/>
              <a:t>risultati</a:t>
            </a:r>
            <a:endParaRPr lang="en-GB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917C678-DF25-4961-86C5-F000CB0CD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59315"/>
              </p:ext>
            </p:extLst>
          </p:nvPr>
        </p:nvGraphicFramePr>
        <p:xfrm>
          <a:off x="1752203" y="1378412"/>
          <a:ext cx="7970398" cy="1416133"/>
        </p:xfrm>
        <a:graphic>
          <a:graphicData uri="http://schemas.openxmlformats.org/drawingml/2006/table">
            <a:tbl>
              <a:tblPr firstRow="1" firstCol="1" bandRow="1"/>
              <a:tblGrid>
                <a:gridCol w="1821840">
                  <a:extLst>
                    <a:ext uri="{9D8B030D-6E8A-4147-A177-3AD203B41FA5}">
                      <a16:colId xmlns:a16="http://schemas.microsoft.com/office/drawing/2014/main" val="266895375"/>
                    </a:ext>
                  </a:extLst>
                </a:gridCol>
                <a:gridCol w="2190672">
                  <a:extLst>
                    <a:ext uri="{9D8B030D-6E8A-4147-A177-3AD203B41FA5}">
                      <a16:colId xmlns:a16="http://schemas.microsoft.com/office/drawing/2014/main" val="3476656354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908757812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803667275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1915600948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2590784143"/>
                    </a:ext>
                  </a:extLst>
                </a:gridCol>
                <a:gridCol w="789590">
                  <a:extLst>
                    <a:ext uri="{9D8B030D-6E8A-4147-A177-3AD203B41FA5}">
                      <a16:colId xmlns:a16="http://schemas.microsoft.com/office/drawing/2014/main" val="216005532"/>
                    </a:ext>
                  </a:extLst>
                </a:gridCol>
              </a:tblGrid>
              <a:tr h="3959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Settori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Unità di misura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di riduzione del danno in</a:t>
                      </a:r>
                      <a:r>
                        <a:rPr lang="it-IT" sz="1400" baseline="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presenza degli argini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444951"/>
                  </a:ext>
                </a:extLst>
              </a:tr>
              <a:tr h="209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50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100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120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200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500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452401"/>
                  </a:ext>
                </a:extLst>
              </a:tr>
              <a:tr h="39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Residenziale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Danno in </a:t>
                      </a: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51,0 %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50,3 %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52,6 %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52,2 %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51,8 %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633509"/>
                  </a:ext>
                </a:extLst>
              </a:tr>
              <a:tr h="39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agricoltura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Danno in €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446001"/>
                  </a:ext>
                </a:extLst>
              </a:tr>
            </a:tbl>
          </a:graphicData>
        </a:graphic>
      </p:graphicFrame>
      <p:grpSp>
        <p:nvGrpSpPr>
          <p:cNvPr id="5" name="Gruppo 4">
            <a:extLst>
              <a:ext uri="{FF2B5EF4-FFF2-40B4-BE49-F238E27FC236}">
                <a16:creationId xmlns:a16="http://schemas.microsoft.com/office/drawing/2014/main" id="{99B125FA-FB2C-4CED-841A-10DECDA9F300}"/>
              </a:ext>
            </a:extLst>
          </p:cNvPr>
          <p:cNvGrpSpPr/>
          <p:nvPr/>
        </p:nvGrpSpPr>
        <p:grpSpPr>
          <a:xfrm>
            <a:off x="9867511" y="1757506"/>
            <a:ext cx="1297784" cy="1026942"/>
            <a:chOff x="10396025" y="1659988"/>
            <a:chExt cx="1297784" cy="1026942"/>
          </a:xfrm>
        </p:grpSpPr>
        <p:sp>
          <p:nvSpPr>
            <p:cNvPr id="6" name="Parentesi graffa chiusa 5">
              <a:extLst>
                <a:ext uri="{FF2B5EF4-FFF2-40B4-BE49-F238E27FC236}">
                  <a16:creationId xmlns:a16="http://schemas.microsoft.com/office/drawing/2014/main" id="{C7C37A62-7750-4B0B-A10D-413BDE25A9F9}"/>
                </a:ext>
              </a:extLst>
            </p:cNvPr>
            <p:cNvSpPr/>
            <p:nvPr/>
          </p:nvSpPr>
          <p:spPr>
            <a:xfrm>
              <a:off x="10396025" y="1659988"/>
              <a:ext cx="154744" cy="1026942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CF24A6F-B7EC-4F7F-AE70-5B868B063052}"/>
                </a:ext>
              </a:extLst>
            </p:cNvPr>
            <p:cNvSpPr txBox="1"/>
            <p:nvPr/>
          </p:nvSpPr>
          <p:spPr>
            <a:xfrm>
              <a:off x="10747716" y="1988793"/>
              <a:ext cx="946093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B/C=2.4</a:t>
              </a:r>
              <a:endParaRPr lang="en-GB" dirty="0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07" y="3042558"/>
            <a:ext cx="8521148" cy="297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MCA - </a:t>
            </a:r>
            <a:r>
              <a:rPr lang="en-GB" dirty="0" err="1" smtClean="0"/>
              <a:t>metodologia</a:t>
            </a:r>
            <a:endParaRPr lang="en-GB" dirty="0"/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C7C37A62-7750-4B0B-A10D-413BDE25A9F9}"/>
              </a:ext>
            </a:extLst>
          </p:cNvPr>
          <p:cNvSpPr/>
          <p:nvPr/>
        </p:nvSpPr>
        <p:spPr>
          <a:xfrm>
            <a:off x="9861850" y="2052189"/>
            <a:ext cx="218103" cy="7423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F24A6F-B7EC-4F7F-AE70-5B868B063052}"/>
              </a:ext>
            </a:extLst>
          </p:cNvPr>
          <p:cNvSpPr txBox="1"/>
          <p:nvPr/>
        </p:nvSpPr>
        <p:spPr>
          <a:xfrm>
            <a:off x="10219202" y="2254971"/>
            <a:ext cx="699169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CBA</a:t>
            </a:r>
            <a:endParaRPr lang="en-GB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7917C678-DF25-4961-86C5-F000CB0CD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37578"/>
              </p:ext>
            </p:extLst>
          </p:nvPr>
        </p:nvGraphicFramePr>
        <p:xfrm>
          <a:off x="1752203" y="1378412"/>
          <a:ext cx="7970398" cy="1416133"/>
        </p:xfrm>
        <a:graphic>
          <a:graphicData uri="http://schemas.openxmlformats.org/drawingml/2006/table">
            <a:tbl>
              <a:tblPr firstRow="1" firstCol="1" bandRow="1"/>
              <a:tblGrid>
                <a:gridCol w="1821840">
                  <a:extLst>
                    <a:ext uri="{9D8B030D-6E8A-4147-A177-3AD203B41FA5}">
                      <a16:colId xmlns:a16="http://schemas.microsoft.com/office/drawing/2014/main" val="266895375"/>
                    </a:ext>
                  </a:extLst>
                </a:gridCol>
                <a:gridCol w="2190672">
                  <a:extLst>
                    <a:ext uri="{9D8B030D-6E8A-4147-A177-3AD203B41FA5}">
                      <a16:colId xmlns:a16="http://schemas.microsoft.com/office/drawing/2014/main" val="3476656354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908757812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803667275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1915600948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2590784143"/>
                    </a:ext>
                  </a:extLst>
                </a:gridCol>
                <a:gridCol w="789590">
                  <a:extLst>
                    <a:ext uri="{9D8B030D-6E8A-4147-A177-3AD203B41FA5}">
                      <a16:colId xmlns:a16="http://schemas.microsoft.com/office/drawing/2014/main" val="216005532"/>
                    </a:ext>
                  </a:extLst>
                </a:gridCol>
              </a:tblGrid>
              <a:tr h="3959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Settori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Unità di misura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di riduzione del danno in</a:t>
                      </a:r>
                      <a:r>
                        <a:rPr lang="it-IT" sz="1400" baseline="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presenza degli argini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444951"/>
                  </a:ext>
                </a:extLst>
              </a:tr>
              <a:tr h="209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50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100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120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200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500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452401"/>
                  </a:ext>
                </a:extLst>
              </a:tr>
              <a:tr h="39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Residenziale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Danno in </a:t>
                      </a: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51,0 %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50,3 %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52,6 %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52,2 %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51,8 %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633509"/>
                  </a:ext>
                </a:extLst>
              </a:tr>
              <a:tr h="39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Agricoltura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Danno in €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446001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474655"/>
              </p:ext>
            </p:extLst>
          </p:nvPr>
        </p:nvGraphicFramePr>
        <p:xfrm>
          <a:off x="1752203" y="2794546"/>
          <a:ext cx="7970398" cy="2718398"/>
        </p:xfrm>
        <a:graphic>
          <a:graphicData uri="http://schemas.openxmlformats.org/drawingml/2006/table">
            <a:tbl>
              <a:tblPr firstRow="1" firstCol="1" bandRow="1"/>
              <a:tblGrid>
                <a:gridCol w="1821840">
                  <a:extLst>
                    <a:ext uri="{9D8B030D-6E8A-4147-A177-3AD203B41FA5}">
                      <a16:colId xmlns:a16="http://schemas.microsoft.com/office/drawing/2014/main" val="3310461859"/>
                    </a:ext>
                  </a:extLst>
                </a:gridCol>
                <a:gridCol w="2190672">
                  <a:extLst>
                    <a:ext uri="{9D8B030D-6E8A-4147-A177-3AD203B41FA5}">
                      <a16:colId xmlns:a16="http://schemas.microsoft.com/office/drawing/2014/main" val="240028272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2053227296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1696250322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81377658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2905613078"/>
                    </a:ext>
                  </a:extLst>
                </a:gridCol>
                <a:gridCol w="789590">
                  <a:extLst>
                    <a:ext uri="{9D8B030D-6E8A-4147-A177-3AD203B41FA5}">
                      <a16:colId xmlns:a16="http://schemas.microsoft.com/office/drawing/2014/main" val="1800140729"/>
                    </a:ext>
                  </a:extLst>
                </a:gridCol>
              </a:tblGrid>
              <a:tr h="397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Industria/Commercio</a:t>
                      </a:r>
                      <a:endParaRPr lang="it-IT" sz="14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Esposizione in €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48,2 %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51,1 %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66,9 %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67,9 %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76,4 %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017"/>
                  </a:ext>
                </a:extLst>
              </a:tr>
              <a:tr h="337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Popolazione totale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Esposizione</a:t>
                      </a:r>
                      <a:r>
                        <a:rPr lang="it-IT" sz="1400" baseline="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abitanti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60,8 %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62,9 %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69,7 %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69,7 %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66,5 %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086163"/>
                  </a:ext>
                </a:extLst>
              </a:tr>
              <a:tr h="397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Popolazione vulnerabile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Esposizione</a:t>
                      </a:r>
                      <a:r>
                        <a:rPr lang="it-IT" sz="1400" baseline="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abitanti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61,2 %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63,9 %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69,6 %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851883"/>
                  </a:ext>
                </a:extLst>
              </a:tr>
              <a:tr h="397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Stranieri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Esposizione</a:t>
                      </a:r>
                      <a:r>
                        <a:rPr lang="it-IT" sz="1400" baseline="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abitanti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65,3 %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68,1 %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72,5 %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72,4 %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61,5 %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477792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 stradale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Esposizone</a:t>
                      </a: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km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31,8 %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35,4 %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36,2 %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36,1 %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34,7 %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376858"/>
                  </a:ext>
                </a:extLst>
              </a:tr>
              <a:tr h="397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Strutture strategiche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Esposizione in numero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51,0 %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52,6 %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53,4 %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55,4 %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759629"/>
                  </a:ext>
                </a:extLst>
              </a:tr>
              <a:tr h="397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Patrimonio culturale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Esposixione</a:t>
                      </a: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numero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45,8 %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46,4 %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51,4 %</a:t>
                      </a:r>
                      <a:endParaRPr lang="it-IT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751742"/>
                  </a:ext>
                </a:extLst>
              </a:tr>
            </a:tbl>
          </a:graphicData>
        </a:graphic>
      </p:graphicFrame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12CD4CCB-0B8B-421E-8F73-89E18FE2699C}"/>
              </a:ext>
            </a:extLst>
          </p:cNvPr>
          <p:cNvSpPr/>
          <p:nvPr/>
        </p:nvSpPr>
        <p:spPr>
          <a:xfrm>
            <a:off x="9861850" y="2806792"/>
            <a:ext cx="218103" cy="26960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249895-A7DF-446A-943B-66147169F712}"/>
              </a:ext>
            </a:extLst>
          </p:cNvPr>
          <p:cNvSpPr txBox="1"/>
          <p:nvPr/>
        </p:nvSpPr>
        <p:spPr>
          <a:xfrm>
            <a:off x="10219202" y="3978702"/>
            <a:ext cx="647934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MCA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630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di sensitività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E3D0BE-8562-444D-AB18-F019C474E4C8}"/>
              </a:ext>
            </a:extLst>
          </p:cNvPr>
          <p:cNvSpPr txBox="1"/>
          <p:nvPr/>
        </p:nvSpPr>
        <p:spPr>
          <a:xfrm>
            <a:off x="119688" y="1470147"/>
            <a:ext cx="918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Levee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urbanizzazione di un area «protetta» dal nuovo argine</a:t>
            </a:r>
            <a:endParaRPr lang="it-IT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C94AA4C-9E2C-4558-9D81-1448E0B1EE4E}"/>
              </a:ext>
            </a:extLst>
          </p:cNvPr>
          <p:cNvGrpSpPr/>
          <p:nvPr/>
        </p:nvGrpSpPr>
        <p:grpSpPr>
          <a:xfrm>
            <a:off x="-605317" y="1892217"/>
            <a:ext cx="9186203" cy="390901"/>
            <a:chOff x="2242402" y="1713621"/>
            <a:chExt cx="9186203" cy="390901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320423E-4921-4CCF-A508-15D036BB2779}"/>
                </a:ext>
              </a:extLst>
            </p:cNvPr>
            <p:cNvSpPr txBox="1"/>
            <p:nvPr/>
          </p:nvSpPr>
          <p:spPr>
            <a:xfrm>
              <a:off x="2242402" y="1735190"/>
              <a:ext cx="9186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esposizione con argini</a:t>
              </a:r>
              <a:endParaRPr lang="it-IT" dirty="0"/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59B2A54A-A420-4105-B525-7BB78A0DCBD8}"/>
                </a:ext>
              </a:extLst>
            </p:cNvPr>
            <p:cNvCxnSpPr/>
            <p:nvPr/>
          </p:nvCxnSpPr>
          <p:spPr>
            <a:xfrm flipV="1">
              <a:off x="5675787" y="1713621"/>
              <a:ext cx="0" cy="360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BB0439ED-07F3-491B-A638-9FA23EC61662}"/>
              </a:ext>
            </a:extLst>
          </p:cNvPr>
          <p:cNvGrpSpPr/>
          <p:nvPr/>
        </p:nvGrpSpPr>
        <p:grpSpPr>
          <a:xfrm>
            <a:off x="-605318" y="2448564"/>
            <a:ext cx="9186203" cy="370850"/>
            <a:chOff x="-884468" y="2564378"/>
            <a:chExt cx="9186203" cy="370850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93D273DA-0E4D-4461-885B-439DB9B10D9C}"/>
                </a:ext>
              </a:extLst>
            </p:cNvPr>
            <p:cNvSpPr txBox="1"/>
            <p:nvPr/>
          </p:nvSpPr>
          <p:spPr>
            <a:xfrm>
              <a:off x="-884468" y="2564378"/>
              <a:ext cx="9186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 danno agli edifici con argini      danno alle colture con argini</a:t>
              </a:r>
              <a:endParaRPr lang="it-IT" dirty="0"/>
            </a:p>
          </p:txBody>
        </p: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EF1C0D74-EB90-4962-9AEB-902F1A19EB6E}"/>
                </a:ext>
              </a:extLst>
            </p:cNvPr>
            <p:cNvCxnSpPr/>
            <p:nvPr/>
          </p:nvCxnSpPr>
          <p:spPr>
            <a:xfrm flipV="1">
              <a:off x="882918" y="2564378"/>
              <a:ext cx="0" cy="360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0A002CC7-1AB0-4C4D-80A8-4D1E421D1042}"/>
                </a:ext>
              </a:extLst>
            </p:cNvPr>
            <p:cNvCxnSpPr>
              <a:cxnSpLocks/>
            </p:cNvCxnSpPr>
            <p:nvPr/>
          </p:nvCxnSpPr>
          <p:spPr>
            <a:xfrm>
              <a:off x="3727152" y="2575228"/>
              <a:ext cx="0" cy="360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44417E-B9A6-4724-8F9C-1EE2ADD580C8}"/>
              </a:ext>
            </a:extLst>
          </p:cNvPr>
          <p:cNvSpPr txBox="1"/>
          <p:nvPr/>
        </p:nvSpPr>
        <p:spPr>
          <a:xfrm>
            <a:off x="3251747" y="3066465"/>
            <a:ext cx="10952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B/C = 2,2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4AEC9A-AEE3-43D4-B1F2-643654C24689}"/>
              </a:ext>
            </a:extLst>
          </p:cNvPr>
          <p:cNvSpPr txBox="1"/>
          <p:nvPr/>
        </p:nvSpPr>
        <p:spPr>
          <a:xfrm>
            <a:off x="119687" y="3885264"/>
            <a:ext cx="1054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2.   </a:t>
            </a:r>
            <a:r>
              <a:rPr lang="it-IT" dirty="0" err="1" smtClean="0"/>
              <a:t>Climate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cambiamento frequenza degli eventi estremi (scenario di esposizione colture a Maggio) </a:t>
            </a:r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5BF4C4E4-A53B-4712-86E0-DC286E184DD0}"/>
              </a:ext>
            </a:extLst>
          </p:cNvPr>
          <p:cNvGrpSpPr/>
          <p:nvPr/>
        </p:nvGrpSpPr>
        <p:grpSpPr>
          <a:xfrm>
            <a:off x="251912" y="4452400"/>
            <a:ext cx="9186203" cy="407392"/>
            <a:chOff x="251913" y="1459620"/>
            <a:chExt cx="9186203" cy="407392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8CBB2392-511D-42D3-9C97-9006CECF9CC7}"/>
                </a:ext>
              </a:extLst>
            </p:cNvPr>
            <p:cNvSpPr txBox="1"/>
            <p:nvPr/>
          </p:nvSpPr>
          <p:spPr>
            <a:xfrm>
              <a:off x="251913" y="1497680"/>
              <a:ext cx="9186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v</a:t>
              </a:r>
              <a:r>
                <a:rPr lang="it-IT" dirty="0" smtClean="0"/>
                <a:t>ulnerabilità ed esposizione dovuta allo stadio vegetativo delle colture</a:t>
              </a:r>
              <a:endParaRPr lang="it-IT" dirty="0"/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384700AA-F2CC-4123-9805-8165519328AE}"/>
                </a:ext>
              </a:extLst>
            </p:cNvPr>
            <p:cNvCxnSpPr/>
            <p:nvPr/>
          </p:nvCxnSpPr>
          <p:spPr>
            <a:xfrm flipV="1">
              <a:off x="1358237" y="1459620"/>
              <a:ext cx="0" cy="360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1F4EBF5-57AD-4066-B386-D1073178CDFB}"/>
              </a:ext>
            </a:extLst>
          </p:cNvPr>
          <p:cNvGrpSpPr/>
          <p:nvPr/>
        </p:nvGrpSpPr>
        <p:grpSpPr>
          <a:xfrm>
            <a:off x="-518686" y="5062738"/>
            <a:ext cx="9186203" cy="379650"/>
            <a:chOff x="2242402" y="2295235"/>
            <a:chExt cx="9186203" cy="379650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F5FBA818-AB56-4216-ACEF-8A7142DAD88A}"/>
                </a:ext>
              </a:extLst>
            </p:cNvPr>
            <p:cNvSpPr txBox="1"/>
            <p:nvPr/>
          </p:nvSpPr>
          <p:spPr>
            <a:xfrm>
              <a:off x="2242402" y="2305553"/>
              <a:ext cx="9186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 danno alle colture (senza argini)</a:t>
              </a:r>
              <a:endParaRPr lang="it-IT" dirty="0"/>
            </a:p>
          </p:txBody>
        </p: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5928D70D-0DBF-4267-BC36-9DBB739C625F}"/>
                </a:ext>
              </a:extLst>
            </p:cNvPr>
            <p:cNvCxnSpPr/>
            <p:nvPr/>
          </p:nvCxnSpPr>
          <p:spPr>
            <a:xfrm flipV="1">
              <a:off x="5266779" y="2295235"/>
              <a:ext cx="0" cy="360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54F9448-D0C6-4023-881F-EA173CEF2D72}"/>
              </a:ext>
            </a:extLst>
          </p:cNvPr>
          <p:cNvSpPr txBox="1"/>
          <p:nvPr/>
        </p:nvSpPr>
        <p:spPr>
          <a:xfrm>
            <a:off x="3200840" y="5672076"/>
            <a:ext cx="11970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B/C = 2,42</a:t>
            </a:r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646" y="1465328"/>
            <a:ext cx="2964841" cy="198817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787" y="4575516"/>
            <a:ext cx="3414169" cy="13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Conclusioni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5736" y="1452094"/>
            <a:ext cx="11098301" cy="452596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it-IT" sz="2000" dirty="0" smtClean="0">
                <a:latin typeface="+mn-lt"/>
              </a:rPr>
              <a:t>I modelli di danno sviluppati all’interno del progetto permettono una prima quantificazione (seppur parziale) dei danni evitati, ovvero dei </a:t>
            </a:r>
            <a:r>
              <a:rPr lang="it-IT" sz="2000" i="1" dirty="0" smtClean="0">
                <a:latin typeface="+mn-lt"/>
              </a:rPr>
              <a:t>benefici attesi</a:t>
            </a:r>
            <a:r>
              <a:rPr lang="it-IT" sz="2000" dirty="0" smtClean="0">
                <a:latin typeface="+mn-lt"/>
              </a:rPr>
              <a:t>, in seguito all’implementazione di strategie di riduzione del rischio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it-IT" sz="2000" dirty="0" smtClean="0">
                <a:latin typeface="+mn-lt"/>
              </a:rPr>
              <a:t>La quantificazione (laddove possibile in termini monetari) del </a:t>
            </a:r>
            <a:r>
              <a:rPr lang="it-IT" sz="2000" i="1" dirty="0" smtClean="0">
                <a:latin typeface="+mn-lt"/>
              </a:rPr>
              <a:t>danno potenziale </a:t>
            </a:r>
            <a:r>
              <a:rPr lang="it-IT" sz="2000" dirty="0" smtClean="0">
                <a:latin typeface="+mn-lt"/>
              </a:rPr>
              <a:t>per quei settori dove non è ancora </a:t>
            </a:r>
            <a:r>
              <a:rPr lang="it-IT" sz="2000" dirty="0">
                <a:latin typeface="+mn-lt"/>
              </a:rPr>
              <a:t>possibile </a:t>
            </a:r>
            <a:r>
              <a:rPr lang="it-IT" sz="2000" dirty="0" smtClean="0">
                <a:latin typeface="+mn-lt"/>
              </a:rPr>
              <a:t>giungere ad una valutazione del danno permette di arricchire l’analisi costi benefici di ulteriori elementi di valutazione all’interno di un’analisi multi criteri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it-IT" sz="2000" dirty="0" smtClean="0">
                <a:latin typeface="+mn-lt"/>
              </a:rPr>
              <a:t>L’ulteriore quantificazione dei danni indiretti arricchirebbe ulteriormente gli elementi a disposizione dell’analisi di efficacia delle azioni di mitigazione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it-IT" sz="2000" dirty="0" smtClean="0">
                <a:latin typeface="+mn-lt"/>
              </a:rPr>
              <a:t>L’analisi multi criteri richiede il coinvolgimento degli stakeholder al fine di attribuire indici di importanza ai diversi parametri di valutazione (non direttamente confrontabili tra loro)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it-IT" sz="2000" dirty="0" smtClean="0">
                <a:latin typeface="+mn-lt"/>
              </a:rPr>
              <a:t>Data l’incertezza dei modelli di danno, i risultati della CBA devono essere interpretati in termini relative e non assoluti</a:t>
            </a:r>
          </a:p>
        </p:txBody>
      </p:sp>
    </p:spTree>
    <p:extLst>
      <p:ext uri="{BB962C8B-B14F-4D97-AF65-F5344CB8AC3E}">
        <p14:creationId xmlns:p14="http://schemas.microsoft.com/office/powerpoint/2010/main" val="29985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9314" y="4960173"/>
            <a:ext cx="1458685" cy="115051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946" y="4942945"/>
            <a:ext cx="1542369" cy="114052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818" y="4937951"/>
            <a:ext cx="1706627" cy="115650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3" y="4973142"/>
            <a:ext cx="1342891" cy="112131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016" y="4976403"/>
            <a:ext cx="1788885" cy="11180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43" y="1290663"/>
            <a:ext cx="2068263" cy="113754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129" y="4960173"/>
            <a:ext cx="1531277" cy="113232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3" y="1292620"/>
            <a:ext cx="1677049" cy="1116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228" y="1290663"/>
            <a:ext cx="2299479" cy="114974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39" y="1292620"/>
            <a:ext cx="1586465" cy="1147783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567" y="1292620"/>
            <a:ext cx="1591136" cy="1151163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663" y="1282460"/>
            <a:ext cx="1801163" cy="112462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396" y="4954280"/>
            <a:ext cx="1425396" cy="1132324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2209326" y="3169466"/>
            <a:ext cx="7860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Grazie per </a:t>
            </a:r>
            <a:r>
              <a:rPr lang="en-GB" sz="2400" b="1" dirty="0" err="1"/>
              <a:t>l’attenzione</a:t>
            </a:r>
            <a:endParaRPr lang="en-GB" sz="2400" b="1" dirty="0"/>
          </a:p>
          <a:p>
            <a:pPr algn="ctr"/>
            <a:r>
              <a:rPr lang="en-GB" sz="2000" dirty="0"/>
              <a:t>(daniela.molinari@polimi.it, https://floodimpatproject.polimi.it)</a:t>
            </a:r>
          </a:p>
        </p:txBody>
      </p:sp>
    </p:spTree>
    <p:extLst>
      <p:ext uri="{BB962C8B-B14F-4D97-AF65-F5344CB8AC3E}">
        <p14:creationId xmlns:p14="http://schemas.microsoft.com/office/powerpoint/2010/main" val="14528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Obiettivo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4694" y="1502229"/>
            <a:ext cx="11284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Valutare l’utilità degli strumenti sviluppati a supporto dell’analisi Costi-Benefici delle azioni di mitigazione del danno</a:t>
            </a:r>
          </a:p>
          <a:p>
            <a:endParaRPr lang="it-IT" dirty="0" smtClean="0"/>
          </a:p>
          <a:p>
            <a:r>
              <a:rPr lang="it-IT" dirty="0" smtClean="0"/>
              <a:t>Caso studio:</a:t>
            </a:r>
          </a:p>
          <a:p>
            <a:r>
              <a:rPr lang="it-IT" dirty="0" smtClean="0"/>
              <a:t>analisi costi-benefici delle azioni di mitigazione strutturali realizzate nella città di Lodi dopo l’alluvione del 2002 </a:t>
            </a:r>
          </a:p>
          <a:p>
            <a:endParaRPr lang="it-IT" dirty="0" smtClean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6A4A860-08F2-49E7-8BF4-260864577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" t="4958" r="2786" b="6612"/>
          <a:stretch/>
        </p:blipFill>
        <p:spPr>
          <a:xfrm>
            <a:off x="1568031" y="3239554"/>
            <a:ext cx="4419097" cy="27532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F8C4F9-7EF8-4982-A31B-2D4E29F13DE7}"/>
              </a:ext>
            </a:extLst>
          </p:cNvPr>
          <p:cNvSpPr txBox="1"/>
          <p:nvPr/>
        </p:nvSpPr>
        <p:spPr>
          <a:xfrm>
            <a:off x="6172170" y="3976878"/>
            <a:ext cx="4229130" cy="20159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Lavori</a:t>
            </a:r>
            <a:r>
              <a:rPr lang="en-US" b="1" dirty="0" smtClean="0"/>
              <a:t> </a:t>
            </a:r>
            <a:r>
              <a:rPr lang="en-US" b="1" dirty="0" err="1" smtClean="0"/>
              <a:t>eseguiti</a:t>
            </a:r>
            <a:r>
              <a:rPr lang="en-US" b="1" dirty="0" smtClean="0"/>
              <a:t> in </a:t>
            </a:r>
            <a:r>
              <a:rPr lang="en-US" b="1" dirty="0" err="1" smtClean="0"/>
              <a:t>destra</a:t>
            </a:r>
            <a:r>
              <a:rPr lang="en-US" b="1" dirty="0" smtClean="0"/>
              <a:t> </a:t>
            </a:r>
            <a:r>
              <a:rPr lang="en-US" b="1" dirty="0" err="1" smtClean="0"/>
              <a:t>idrografica</a:t>
            </a:r>
            <a:endParaRPr lang="en-US" b="1" dirty="0"/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3,5 km </a:t>
            </a:r>
            <a:r>
              <a:rPr lang="en-US" dirty="0" smtClean="0"/>
              <a:t>di </a:t>
            </a:r>
            <a:r>
              <a:rPr lang="en-US" dirty="0" err="1" smtClean="0"/>
              <a:t>argine</a:t>
            </a:r>
            <a:r>
              <a:rPr lang="en-US" dirty="0" smtClean="0"/>
              <a:t> </a:t>
            </a:r>
            <a:r>
              <a:rPr lang="en-US" dirty="0" err="1" smtClean="0"/>
              <a:t>costituiti</a:t>
            </a:r>
            <a:r>
              <a:rPr lang="en-US" dirty="0" smtClean="0"/>
              <a:t> da: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/>
              <a:t>-    </a:t>
            </a:r>
            <a:r>
              <a:rPr lang="en-US" smtClean="0"/>
              <a:t>Terra (</a:t>
            </a:r>
            <a:r>
              <a:rPr lang="en-US" dirty="0" err="1" smtClean="0">
                <a:solidFill>
                  <a:srgbClr val="FFC000"/>
                </a:solidFill>
              </a:rPr>
              <a:t>giallo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err="1" smtClean="0"/>
              <a:t>Muri</a:t>
            </a:r>
            <a:r>
              <a:rPr lang="en-US" dirty="0" smtClean="0"/>
              <a:t> in </a:t>
            </a:r>
            <a:r>
              <a:rPr lang="en-US" dirty="0" err="1" smtClean="0"/>
              <a:t>cemento</a:t>
            </a:r>
            <a:r>
              <a:rPr lang="en-US" dirty="0" smtClean="0"/>
              <a:t> </a:t>
            </a:r>
            <a:r>
              <a:rPr lang="en-US" dirty="0" err="1" smtClean="0"/>
              <a:t>armato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rosso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-    </a:t>
            </a:r>
            <a:r>
              <a:rPr lang="en-US" dirty="0" err="1" smtClean="0"/>
              <a:t>Panconature</a:t>
            </a:r>
            <a:r>
              <a:rPr lang="en-US" dirty="0" smtClean="0"/>
              <a:t> </a:t>
            </a:r>
            <a:r>
              <a:rPr lang="en-US" dirty="0" err="1" smtClean="0"/>
              <a:t>metalliche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78" y="1357064"/>
            <a:ext cx="6825986" cy="46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grpSp>
        <p:nvGrpSpPr>
          <p:cNvPr id="7" name="Gruppo 6"/>
          <p:cNvGrpSpPr/>
          <p:nvPr/>
        </p:nvGrpSpPr>
        <p:grpSpPr>
          <a:xfrm>
            <a:off x="2198913" y="1273629"/>
            <a:ext cx="6466116" cy="4082142"/>
            <a:chOff x="2198913" y="1273629"/>
            <a:chExt cx="6466116" cy="4082142"/>
          </a:xfrm>
        </p:grpSpPr>
        <p:sp>
          <p:nvSpPr>
            <p:cNvPr id="3" name="Rettangolo 2"/>
            <p:cNvSpPr/>
            <p:nvPr/>
          </p:nvSpPr>
          <p:spPr>
            <a:xfrm>
              <a:off x="2198914" y="1273629"/>
              <a:ext cx="6466115" cy="237308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Elaborazione 4"/>
            <p:cNvSpPr/>
            <p:nvPr/>
          </p:nvSpPr>
          <p:spPr>
            <a:xfrm>
              <a:off x="2198914" y="3646714"/>
              <a:ext cx="4718957" cy="854529"/>
            </a:xfrm>
            <a:prstGeom prst="flowChartProcess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Elaborazione 5"/>
            <p:cNvSpPr/>
            <p:nvPr/>
          </p:nvSpPr>
          <p:spPr>
            <a:xfrm>
              <a:off x="2198913" y="4501243"/>
              <a:ext cx="2394857" cy="854528"/>
            </a:xfrm>
            <a:prstGeom prst="flowChartProcess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78" y="1357064"/>
            <a:ext cx="6825986" cy="46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4593770" y="3646714"/>
            <a:ext cx="4071259" cy="2498272"/>
            <a:chOff x="4593770" y="3646714"/>
            <a:chExt cx="4071259" cy="2498272"/>
          </a:xfrm>
        </p:grpSpPr>
        <p:sp>
          <p:nvSpPr>
            <p:cNvPr id="8" name="Elaborazione 7"/>
            <p:cNvSpPr/>
            <p:nvPr/>
          </p:nvSpPr>
          <p:spPr>
            <a:xfrm>
              <a:off x="6917871" y="3646714"/>
              <a:ext cx="1747158" cy="854529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Elaborazione 8"/>
            <p:cNvSpPr/>
            <p:nvPr/>
          </p:nvSpPr>
          <p:spPr>
            <a:xfrm>
              <a:off x="4593770" y="4501243"/>
              <a:ext cx="4071259" cy="1643743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grpSp>
        <p:nvGrpSpPr>
          <p:cNvPr id="7" name="Gruppo 6"/>
          <p:cNvGrpSpPr/>
          <p:nvPr/>
        </p:nvGrpSpPr>
        <p:grpSpPr>
          <a:xfrm>
            <a:off x="2198913" y="1273629"/>
            <a:ext cx="6466116" cy="4082142"/>
            <a:chOff x="2198913" y="1273629"/>
            <a:chExt cx="6466116" cy="4082142"/>
          </a:xfrm>
        </p:grpSpPr>
        <p:sp>
          <p:nvSpPr>
            <p:cNvPr id="3" name="Rettangolo 2"/>
            <p:cNvSpPr/>
            <p:nvPr/>
          </p:nvSpPr>
          <p:spPr>
            <a:xfrm>
              <a:off x="2198914" y="1273629"/>
              <a:ext cx="6466115" cy="237308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Elaborazione 4"/>
            <p:cNvSpPr/>
            <p:nvPr/>
          </p:nvSpPr>
          <p:spPr>
            <a:xfrm>
              <a:off x="2198914" y="3646714"/>
              <a:ext cx="4718957" cy="854529"/>
            </a:xfrm>
            <a:prstGeom prst="flowChartProcess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Elaborazione 5"/>
            <p:cNvSpPr/>
            <p:nvPr/>
          </p:nvSpPr>
          <p:spPr>
            <a:xfrm>
              <a:off x="2198913" y="4501243"/>
              <a:ext cx="2394857" cy="854528"/>
            </a:xfrm>
            <a:prstGeom prst="flowChartProcess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78" y="1357064"/>
            <a:ext cx="6825986" cy="46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665029" y="1273628"/>
            <a:ext cx="903514" cy="48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uppo 9"/>
          <p:cNvGrpSpPr/>
          <p:nvPr/>
        </p:nvGrpSpPr>
        <p:grpSpPr>
          <a:xfrm>
            <a:off x="4593770" y="3646714"/>
            <a:ext cx="4071259" cy="2498272"/>
            <a:chOff x="4593770" y="3646714"/>
            <a:chExt cx="4071259" cy="2498272"/>
          </a:xfrm>
        </p:grpSpPr>
        <p:sp>
          <p:nvSpPr>
            <p:cNvPr id="8" name="Elaborazione 7"/>
            <p:cNvSpPr/>
            <p:nvPr/>
          </p:nvSpPr>
          <p:spPr>
            <a:xfrm>
              <a:off x="6917871" y="3646714"/>
              <a:ext cx="1747158" cy="854529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Elaborazione 8"/>
            <p:cNvSpPr/>
            <p:nvPr/>
          </p:nvSpPr>
          <p:spPr>
            <a:xfrm>
              <a:off x="4593770" y="4501243"/>
              <a:ext cx="4071259" cy="1643743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grpSp>
        <p:nvGrpSpPr>
          <p:cNvPr id="7" name="Gruppo 6"/>
          <p:cNvGrpSpPr/>
          <p:nvPr/>
        </p:nvGrpSpPr>
        <p:grpSpPr>
          <a:xfrm>
            <a:off x="2198913" y="1273629"/>
            <a:ext cx="6466116" cy="4082142"/>
            <a:chOff x="2198913" y="1273629"/>
            <a:chExt cx="6466116" cy="4082142"/>
          </a:xfrm>
        </p:grpSpPr>
        <p:sp>
          <p:nvSpPr>
            <p:cNvPr id="3" name="Rettangolo 2"/>
            <p:cNvSpPr/>
            <p:nvPr/>
          </p:nvSpPr>
          <p:spPr>
            <a:xfrm>
              <a:off x="2198914" y="1273629"/>
              <a:ext cx="6466115" cy="237308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Elaborazione 4"/>
            <p:cNvSpPr/>
            <p:nvPr/>
          </p:nvSpPr>
          <p:spPr>
            <a:xfrm>
              <a:off x="2198914" y="3646714"/>
              <a:ext cx="4718957" cy="854529"/>
            </a:xfrm>
            <a:prstGeom prst="flowChartProcess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Elaborazione 5"/>
            <p:cNvSpPr/>
            <p:nvPr/>
          </p:nvSpPr>
          <p:spPr>
            <a:xfrm>
              <a:off x="2198913" y="4501243"/>
              <a:ext cx="2394857" cy="854528"/>
            </a:xfrm>
            <a:prstGeom prst="flowChartProcess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78" y="1357064"/>
            <a:ext cx="6825986" cy="46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CBA - </a:t>
            </a:r>
            <a:r>
              <a:rPr lang="en-GB" dirty="0" err="1" smtClean="0"/>
              <a:t>metodologia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2229712A-5247-4B43-9898-F4DD2958FF4A}"/>
                  </a:ext>
                </a:extLst>
              </p:cNvPr>
              <p:cNvSpPr/>
              <p:nvPr/>
            </p:nvSpPr>
            <p:spPr>
              <a:xfrm>
                <a:off x="9649456" y="3997621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2229712A-5247-4B43-9898-F4DD2958F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456" y="3997621"/>
                <a:ext cx="41069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B92986F7-F8FE-4B61-91B9-294303B57E96}"/>
              </a:ext>
            </a:extLst>
          </p:cNvPr>
          <p:cNvSpPr/>
          <p:nvPr/>
        </p:nvSpPr>
        <p:spPr>
          <a:xfrm>
            <a:off x="7788334" y="4428451"/>
            <a:ext cx="4132926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Costo annuale manutenzione ordinaria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E877550-8F95-4D21-8066-1E2CB8777965}"/>
                  </a:ext>
                </a:extLst>
              </p:cNvPr>
              <p:cNvSpPr/>
              <p:nvPr/>
            </p:nvSpPr>
            <p:spPr>
              <a:xfrm>
                <a:off x="9649456" y="4899289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E877550-8F95-4D21-8066-1E2CB8777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456" y="4899289"/>
                <a:ext cx="4106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5D8E12DB-62B8-4B13-9A38-CE72627932E1}"/>
              </a:ext>
            </a:extLst>
          </p:cNvPr>
          <p:cNvSpPr/>
          <p:nvPr/>
        </p:nvSpPr>
        <p:spPr>
          <a:xfrm>
            <a:off x="7837323" y="5324922"/>
            <a:ext cx="4132922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Costo annuale corsi di formazione addetti al montaggio delle </a:t>
            </a:r>
            <a:r>
              <a:rPr lang="it-IT" dirty="0" err="1" smtClean="0"/>
              <a:t>panconature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0CC2A0-0467-477D-94BC-FD4021F4F2CF}"/>
              </a:ext>
            </a:extLst>
          </p:cNvPr>
          <p:cNvSpPr txBox="1"/>
          <p:nvPr/>
        </p:nvSpPr>
        <p:spPr>
          <a:xfrm>
            <a:off x="788164" y="2337220"/>
            <a:ext cx="3440237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Benefici (danno evitato/anno) </a:t>
            </a:r>
            <a:r>
              <a:rPr lang="it-IT" b="1" dirty="0" smtClean="0"/>
              <a:t>(B)</a:t>
            </a:r>
            <a:endParaRPr lang="it-IT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896647-2233-4BB0-8A9A-D0DA34E89714}"/>
              </a:ext>
            </a:extLst>
          </p:cNvPr>
          <p:cNvSpPr txBox="1"/>
          <p:nvPr/>
        </p:nvSpPr>
        <p:spPr>
          <a:xfrm>
            <a:off x="7989919" y="2335759"/>
            <a:ext cx="372976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Costo all’anno </a:t>
            </a:r>
            <a:r>
              <a:rPr lang="it-IT" b="1" dirty="0" smtClean="0"/>
              <a:t>(C)</a:t>
            </a:r>
            <a:endParaRPr lang="it-IT" b="1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4ECC7E7-0E75-4A4A-8525-6F73D3C10EDF}"/>
              </a:ext>
            </a:extLst>
          </p:cNvPr>
          <p:cNvGrpSpPr/>
          <p:nvPr/>
        </p:nvGrpSpPr>
        <p:grpSpPr>
          <a:xfrm>
            <a:off x="7788334" y="3301963"/>
            <a:ext cx="4132926" cy="646331"/>
            <a:chOff x="7851072" y="253347"/>
            <a:chExt cx="4132926" cy="646331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82305B4-FAF4-4019-A12C-65792D84DA67}"/>
                </a:ext>
              </a:extLst>
            </p:cNvPr>
            <p:cNvSpPr/>
            <p:nvPr/>
          </p:nvSpPr>
          <p:spPr>
            <a:xfrm>
              <a:off x="7851072" y="253347"/>
              <a:ext cx="4132926" cy="646331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dirty="0" smtClean="0"/>
                <a:t>Costo opera</a:t>
              </a:r>
            </a:p>
            <a:p>
              <a:pPr algn="ctr"/>
              <a:r>
                <a:rPr lang="it-IT" dirty="0"/>
                <a:t>V</a:t>
              </a:r>
              <a:r>
                <a:rPr lang="it-IT" dirty="0" smtClean="0"/>
                <a:t>ita utile dell’opera (100 anni)</a:t>
              </a:r>
              <a:endParaRPr lang="it-IT" dirty="0"/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470B03BC-D0B5-46F1-A2E1-E91D1401D0FB}"/>
                </a:ext>
              </a:extLst>
            </p:cNvPr>
            <p:cNvCxnSpPr/>
            <p:nvPr/>
          </p:nvCxnSpPr>
          <p:spPr>
            <a:xfrm>
              <a:off x="8004517" y="576512"/>
              <a:ext cx="38264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D381F62-C394-44EA-BA62-FE9AA0A300A8}"/>
              </a:ext>
            </a:extLst>
          </p:cNvPr>
          <p:cNvCxnSpPr/>
          <p:nvPr/>
        </p:nvCxnSpPr>
        <p:spPr>
          <a:xfrm>
            <a:off x="2275764" y="2866673"/>
            <a:ext cx="0" cy="3297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7F255A3-8590-4875-B141-B6721E76ECAE}"/>
              </a:ext>
            </a:extLst>
          </p:cNvPr>
          <p:cNvCxnSpPr/>
          <p:nvPr/>
        </p:nvCxnSpPr>
        <p:spPr>
          <a:xfrm>
            <a:off x="9854799" y="2866673"/>
            <a:ext cx="0" cy="3297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20E81CAF-1792-4981-8981-CB4D56FECF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95880" y="1314429"/>
                <a:ext cx="2996936" cy="1131015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num>
                        <m:den>
                          <m:r>
                            <a:rPr lang="it-IT" b="1" i="0">
                              <a:latin typeface="Cambria Math" panose="02040503050406030204" pitchFamily="18" charset="0"/>
                            </a:rPr>
                            <m:t>𝐂</m:t>
                          </m:r>
                        </m:den>
                      </m:f>
                      <m:r>
                        <a:rPr lang="it-IT" b="1" i="0">
                          <a:latin typeface="Cambria Math" panose="02040503050406030204" pitchFamily="18" charset="0"/>
                        </a:rPr>
                        <m:t>𝐫𝐚𝐭𝐢𝐨</m:t>
                      </m:r>
                      <m:r>
                        <a:rPr lang="it-IT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b="1" i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it-IT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b="1" i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1" i="0"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</m:e>
                                    <m:sub>
                                      <m:r>
                                        <a:rPr lang="it-IT" b="1" i="0">
                                          <a:latin typeface="Cambria Math" panose="02040503050406030204" pitchFamily="18" charset="0"/>
                                        </a:rPr>
                                        <m:t>𝐭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b="1" i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it-IT" b="1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it-IT" b="1" i="0">
                                              <a:latin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b="1" i="0">
                                          <a:latin typeface="Cambria Math" panose="02040503050406030204" pitchFamily="18" charset="0"/>
                                        </a:rPr>
                                        <m:t>𝐭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num>
                        <m:den>
                          <m:f>
                            <m:f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it-IT" b="1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it-IT" b="1" i="0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1" i="0"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it-IT" b="1" i="0">
                                          <a:latin typeface="Cambria Math" panose="02040503050406030204" pitchFamily="18" charset="0"/>
                                        </a:rPr>
                                        <m:t>𝐬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20E81CAF-1792-4981-8981-CB4D56FEC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80" y="1314429"/>
                <a:ext cx="2996936" cy="1131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1C22EF62-AF2D-4E0A-9451-FF2A863A1EF5}"/>
              </a:ext>
            </a:extLst>
          </p:cNvPr>
          <p:cNvGrpSpPr/>
          <p:nvPr/>
        </p:nvGrpSpPr>
        <p:grpSpPr>
          <a:xfrm>
            <a:off x="384695" y="3304999"/>
            <a:ext cx="4247176" cy="2749331"/>
            <a:chOff x="0" y="0"/>
            <a:chExt cx="4572000" cy="2743200"/>
          </a:xfrm>
        </p:grpSpPr>
        <p:graphicFrame>
          <p:nvGraphicFramePr>
            <p:cNvPr id="18" name="Grafico 17">
              <a:extLst>
                <a:ext uri="{FF2B5EF4-FFF2-40B4-BE49-F238E27FC236}">
                  <a16:creationId xmlns:a16="http://schemas.microsoft.com/office/drawing/2014/main" id="{FEF93F1B-5339-48B5-A50D-AD79585F7A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96260879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riangolo isoscele 18">
              <a:extLst>
                <a:ext uri="{FF2B5EF4-FFF2-40B4-BE49-F238E27FC236}">
                  <a16:creationId xmlns:a16="http://schemas.microsoft.com/office/drawing/2014/main" id="{79C5D852-6981-43BE-ADB1-5A86F2EF73E6}"/>
                </a:ext>
              </a:extLst>
            </p:cNvPr>
            <p:cNvSpPr/>
            <p:nvPr/>
          </p:nvSpPr>
          <p:spPr>
            <a:xfrm>
              <a:off x="263755" y="325280"/>
              <a:ext cx="66675" cy="762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it-IT" sz="11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0" name="Triangolo isoscele 19">
              <a:extLst>
                <a:ext uri="{FF2B5EF4-FFF2-40B4-BE49-F238E27FC236}">
                  <a16:creationId xmlns:a16="http://schemas.microsoft.com/office/drawing/2014/main" id="{920E52BF-0064-4C37-A55E-9FAB20264CB1}"/>
                </a:ext>
              </a:extLst>
            </p:cNvPr>
            <p:cNvSpPr/>
            <p:nvPr/>
          </p:nvSpPr>
          <p:spPr>
            <a:xfrm rot="5400000">
              <a:off x="4461819" y="2398769"/>
              <a:ext cx="66675" cy="762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it-IT" sz="11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3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CBA - </a:t>
            </a:r>
            <a:r>
              <a:rPr lang="en-GB" dirty="0" err="1" smtClean="0"/>
              <a:t>metodologia</a:t>
            </a:r>
            <a:endParaRPr lang="en-GB" dirty="0"/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C7C37A62-7750-4B0B-A10D-413BDE25A9F9}"/>
              </a:ext>
            </a:extLst>
          </p:cNvPr>
          <p:cNvSpPr/>
          <p:nvPr/>
        </p:nvSpPr>
        <p:spPr>
          <a:xfrm>
            <a:off x="9861850" y="2052189"/>
            <a:ext cx="218103" cy="7423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F24A6F-B7EC-4F7F-AE70-5B868B063052}"/>
              </a:ext>
            </a:extLst>
          </p:cNvPr>
          <p:cNvSpPr txBox="1"/>
          <p:nvPr/>
        </p:nvSpPr>
        <p:spPr>
          <a:xfrm>
            <a:off x="10219202" y="2254971"/>
            <a:ext cx="699169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CBA</a:t>
            </a:r>
            <a:endParaRPr lang="en-GB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7917C678-DF25-4961-86C5-F000CB0CD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44696"/>
              </p:ext>
            </p:extLst>
          </p:nvPr>
        </p:nvGraphicFramePr>
        <p:xfrm>
          <a:off x="1752203" y="1378412"/>
          <a:ext cx="7970398" cy="1416133"/>
        </p:xfrm>
        <a:graphic>
          <a:graphicData uri="http://schemas.openxmlformats.org/drawingml/2006/table">
            <a:tbl>
              <a:tblPr firstRow="1" firstCol="1" bandRow="1"/>
              <a:tblGrid>
                <a:gridCol w="1821840">
                  <a:extLst>
                    <a:ext uri="{9D8B030D-6E8A-4147-A177-3AD203B41FA5}">
                      <a16:colId xmlns:a16="http://schemas.microsoft.com/office/drawing/2014/main" val="266895375"/>
                    </a:ext>
                  </a:extLst>
                </a:gridCol>
                <a:gridCol w="2190672">
                  <a:extLst>
                    <a:ext uri="{9D8B030D-6E8A-4147-A177-3AD203B41FA5}">
                      <a16:colId xmlns:a16="http://schemas.microsoft.com/office/drawing/2014/main" val="3476656354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908757812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803667275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1915600948"/>
                    </a:ext>
                  </a:extLst>
                </a:gridCol>
                <a:gridCol w="792074">
                  <a:extLst>
                    <a:ext uri="{9D8B030D-6E8A-4147-A177-3AD203B41FA5}">
                      <a16:colId xmlns:a16="http://schemas.microsoft.com/office/drawing/2014/main" val="2590784143"/>
                    </a:ext>
                  </a:extLst>
                </a:gridCol>
                <a:gridCol w="789590">
                  <a:extLst>
                    <a:ext uri="{9D8B030D-6E8A-4147-A177-3AD203B41FA5}">
                      <a16:colId xmlns:a16="http://schemas.microsoft.com/office/drawing/2014/main" val="216005532"/>
                    </a:ext>
                  </a:extLst>
                </a:gridCol>
              </a:tblGrid>
              <a:tr h="3959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Settori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Unità di misura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di riduzione del danno in</a:t>
                      </a:r>
                      <a:r>
                        <a:rPr lang="it-IT" sz="1400" baseline="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presenza degli argini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444951"/>
                  </a:ext>
                </a:extLst>
              </a:tr>
              <a:tr h="209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50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100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120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200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= 500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452401"/>
                  </a:ext>
                </a:extLst>
              </a:tr>
              <a:tr h="39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Residenziale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Danno in </a:t>
                      </a: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51,0 %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50,3 %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52,6 %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52,2 %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51,8 %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633509"/>
                  </a:ext>
                </a:extLst>
              </a:tr>
              <a:tr h="395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agricoltura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Danno in €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8,1 %</a:t>
                      </a:r>
                      <a:endParaRPr lang="it-IT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44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3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0332291" cy="840400"/>
          </a:xfrm>
        </p:spPr>
        <p:txBody>
          <a:bodyPr/>
          <a:lstStyle/>
          <a:p>
            <a:r>
              <a:rPr lang="it-IT" dirty="0" smtClean="0"/>
              <a:t>Calcolo del danno evitato agli edifici residenziali per determinati TR con il modello </a:t>
            </a:r>
            <a:r>
              <a:rPr lang="it-IT" dirty="0" err="1" smtClean="0"/>
              <a:t>simple</a:t>
            </a:r>
            <a:r>
              <a:rPr lang="it-IT" dirty="0" smtClean="0"/>
              <a:t>-INSYDE</a:t>
            </a:r>
            <a:endParaRPr lang="it-IT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44" y="1453243"/>
            <a:ext cx="8541615" cy="47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4741</TotalTime>
  <Words>700</Words>
  <Application>Microsoft Office PowerPoint</Application>
  <PresentationFormat>Widescreen</PresentationFormat>
  <Paragraphs>174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Wingdings</vt:lpstr>
      <vt:lpstr>POLI</vt:lpstr>
      <vt:lpstr>L’uso dei modelli di danno a supporto dell’analisi costi-benefici delle strutture arginali a Lodi </vt:lpstr>
      <vt:lpstr>Obiettivo</vt:lpstr>
      <vt:lpstr>Workflow</vt:lpstr>
      <vt:lpstr>Workflow</vt:lpstr>
      <vt:lpstr>Workflow</vt:lpstr>
      <vt:lpstr>Workflow</vt:lpstr>
      <vt:lpstr>CBA - metodologia</vt:lpstr>
      <vt:lpstr>CBA - metodologia</vt:lpstr>
      <vt:lpstr>Calcolo del danno evitato agli edifici residenziali per determinati TR con il modello simple-INSYDE</vt:lpstr>
      <vt:lpstr>Calcolo del danno evitato alle colture per determinati TR con il modello AGRIDE-c (scenario di esposizione Novembre)</vt:lpstr>
      <vt:lpstr>CBA - risultati</vt:lpstr>
      <vt:lpstr>MCA - metodologia</vt:lpstr>
      <vt:lpstr>Analisi di sensitività</vt:lpstr>
      <vt:lpstr>Conclusioni</vt:lpstr>
      <vt:lpstr>Presentazione standard di PowerPoint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daniela.molinari@live.com</cp:lastModifiedBy>
  <cp:revision>247</cp:revision>
  <dcterms:created xsi:type="dcterms:W3CDTF">2015-05-26T12:27:57Z</dcterms:created>
  <dcterms:modified xsi:type="dcterms:W3CDTF">2019-06-10T15:29:33Z</dcterms:modified>
</cp:coreProperties>
</file>