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</p:sldMasterIdLst>
  <p:notesMasterIdLst>
    <p:notesMasterId r:id="rId21"/>
  </p:notesMasterIdLst>
  <p:sldIdLst>
    <p:sldId id="415" r:id="rId2"/>
    <p:sldId id="414" r:id="rId3"/>
    <p:sldId id="419" r:id="rId4"/>
    <p:sldId id="402" r:id="rId5"/>
    <p:sldId id="416" r:id="rId6"/>
    <p:sldId id="417" r:id="rId7"/>
    <p:sldId id="407" r:id="rId8"/>
    <p:sldId id="413" r:id="rId9"/>
    <p:sldId id="411" r:id="rId10"/>
    <p:sldId id="391" r:id="rId11"/>
    <p:sldId id="420" r:id="rId12"/>
    <p:sldId id="404" r:id="rId13"/>
    <p:sldId id="265" r:id="rId14"/>
    <p:sldId id="418" r:id="rId15"/>
    <p:sldId id="397" r:id="rId16"/>
    <p:sldId id="398" r:id="rId17"/>
    <p:sldId id="399" r:id="rId18"/>
    <p:sldId id="405" r:id="rId19"/>
    <p:sldId id="400" r:id="rId20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8FA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81" autoAdjust="0"/>
  </p:normalViewPr>
  <p:slideViewPr>
    <p:cSldViewPr snapToGrid="0" snapToObjects="1">
      <p:cViewPr>
        <p:scale>
          <a:sx n="75" d="100"/>
          <a:sy n="75" d="100"/>
        </p:scale>
        <p:origin x="54" y="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220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New%20folder\tipo%20dann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rta\Dottorato%2017-18\INSYDE\Altri%20metodi%20-%20nuov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Richieste di danno </a:t>
            </a:r>
          </a:p>
        </c:rich>
      </c:tx>
      <c:layout>
        <c:manualLayout>
          <c:xMode val="edge"/>
          <c:yMode val="edge"/>
          <c:x val="7.4960696855114042E-2"/>
          <c:y val="3.85093562864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47941732283464566"/>
          <c:y val="0.12180698768298472"/>
          <c:w val="0.43970078740157481"/>
          <c:h val="0.84970623134569556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'Foglio1 (2)'!$A$2:$A$12</c:f>
              <c:strCache>
                <c:ptCount val="11"/>
                <c:pt idx="0">
                  <c:v>Intonaco e tinteggiatura</c:v>
                </c:pt>
                <c:pt idx="1">
                  <c:v>Pavimenti e zoccolatura</c:v>
                </c:pt>
                <c:pt idx="2">
                  <c:v>Serramenti</c:v>
                </c:pt>
                <c:pt idx="3">
                  <c:v>Impianto elettrico</c:v>
                </c:pt>
                <c:pt idx="4">
                  <c:v>Impianto idraulico e sanitario</c:v>
                </c:pt>
                <c:pt idx="5">
                  <c:v>Impianto riscaldamento</c:v>
                </c:pt>
                <c:pt idx="6">
                  <c:v>Cancello esterno</c:v>
                </c:pt>
                <c:pt idx="7">
                  <c:v>Arredamenti</c:v>
                </c:pt>
                <c:pt idx="8">
                  <c:v>Elettrodomestici</c:v>
                </c:pt>
                <c:pt idx="9">
                  <c:v>Altri beni</c:v>
                </c:pt>
                <c:pt idx="10">
                  <c:v>Vetture</c:v>
                </c:pt>
              </c:strCache>
            </c:strRef>
          </c:cat>
          <c:val>
            <c:numRef>
              <c:f>'Foglio1 (2)'!$C$2:$C$12</c:f>
              <c:numCache>
                <c:formatCode>0%</c:formatCode>
                <c:ptCount val="11"/>
                <c:pt idx="0">
                  <c:v>0.83002207505518766</c:v>
                </c:pt>
                <c:pt idx="1">
                  <c:v>0.45916114790286977</c:v>
                </c:pt>
                <c:pt idx="2">
                  <c:v>0.55629139072847678</c:v>
                </c:pt>
                <c:pt idx="3">
                  <c:v>0.38852097130242824</c:v>
                </c:pt>
                <c:pt idx="4">
                  <c:v>0.12803532008830021</c:v>
                </c:pt>
                <c:pt idx="5">
                  <c:v>0.25386313465783666</c:v>
                </c:pt>
                <c:pt idx="6">
                  <c:v>7.2847682119205295E-2</c:v>
                </c:pt>
                <c:pt idx="7">
                  <c:v>0.76379690949227375</c:v>
                </c:pt>
                <c:pt idx="8">
                  <c:v>0.65121412803532008</c:v>
                </c:pt>
                <c:pt idx="9">
                  <c:v>0.61810154525386318</c:v>
                </c:pt>
                <c:pt idx="10">
                  <c:v>0.43267108167770418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9-4D40-B363-376840362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996252912"/>
        <c:axId val="997815296"/>
      </c:barChart>
      <c:catAx>
        <c:axId val="9962529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7815296"/>
        <c:crosses val="autoZero"/>
        <c:auto val="1"/>
        <c:lblAlgn val="ctr"/>
        <c:lblOffset val="100"/>
        <c:noMultiLvlLbl val="0"/>
      </c:catAx>
      <c:valAx>
        <c:axId val="99781529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62529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n-lt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55821542485426"/>
          <c:y val="3.836884470513887E-2"/>
          <c:w val="0.6419142002842696"/>
          <c:h val="0.52566622132513841"/>
        </c:manualLayout>
      </c:layout>
      <c:scatterChart>
        <c:scatterStyle val="lineMarker"/>
        <c:varyColors val="0"/>
        <c:ser>
          <c:idx val="1"/>
          <c:order val="0"/>
          <c:tx>
            <c:v>Luino curve</c:v>
          </c:tx>
          <c:spPr>
            <a:ln w="2222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xVal>
            <c:numRef>
              <c:f>Luino!$Y$2:$Y$7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Luino!$AC$2:$AC$7</c:f>
              <c:numCache>
                <c:formatCode>General</c:formatCode>
                <c:ptCount val="6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27.500000000000004</c:v>
                </c:pt>
                <c:pt idx="4">
                  <c:v>32.5</c:v>
                </c:pt>
                <c:pt idx="5">
                  <c:v>35.5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11-479A-99EF-86A740F82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049295"/>
        <c:axId val="1297914975"/>
      </c:scatterChart>
      <c:valAx>
        <c:axId val="1299049295"/>
        <c:scaling>
          <c:orientation val="minMax"/>
          <c:max val="2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it-IT" dirty="0"/>
                  <a:t>water depth m</a:t>
                </a:r>
              </a:p>
            </c:rich>
          </c:tx>
          <c:layout>
            <c:manualLayout>
              <c:xMode val="edge"/>
              <c:yMode val="edge"/>
              <c:x val="0.33660225338040189"/>
              <c:y val="0.816642794054035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it-IT"/>
          </a:p>
        </c:txPr>
        <c:crossAx val="1297914975"/>
        <c:crosses val="autoZero"/>
        <c:crossBetween val="midCat"/>
        <c:majorUnit val="0.5"/>
      </c:valAx>
      <c:valAx>
        <c:axId val="1297914975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it-IT" dirty="0"/>
                  <a:t>damage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it-I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it-IT"/>
          </a:p>
        </c:txPr>
        <c:crossAx val="1299049295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10516911922755"/>
          <c:y val="3.3893802901232888E-2"/>
          <c:w val="0.59076403748534512"/>
          <c:h val="0.55118232654879762"/>
        </c:manualLayout>
      </c:layout>
      <c:scatterChart>
        <c:scatterStyle val="smoothMarker"/>
        <c:varyColors val="0"/>
        <c:ser>
          <c:idx val="0"/>
          <c:order val="0"/>
          <c:tx>
            <c:v>most likely</c:v>
          </c:tx>
          <c:spPr>
            <a:ln w="2222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xVal>
            <c:numRef>
              <c:f>'FLF-IT'!$A$7:$A$309</c:f>
              <c:numCache>
                <c:formatCode>General</c:formatCode>
                <c:ptCount val="303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</c:numCache>
            </c:numRef>
          </c:xVal>
          <c:yVal>
            <c:numRef>
              <c:f>'FLF-IT'!$C$7:$C$309</c:f>
              <c:numCache>
                <c:formatCode>0.00</c:formatCode>
                <c:ptCount val="303"/>
                <c:pt idx="0">
                  <c:v>0</c:v>
                </c:pt>
                <c:pt idx="1">
                  <c:v>3.3806170189140663</c:v>
                </c:pt>
                <c:pt idx="2">
                  <c:v>4.7809144373375752</c:v>
                </c:pt>
                <c:pt idx="3">
                  <c:v>5.8554004376911992</c:v>
                </c:pt>
                <c:pt idx="4">
                  <c:v>6.7612340378281326</c:v>
                </c:pt>
                <c:pt idx="5">
                  <c:v>7.5592894601845444</c:v>
                </c:pt>
                <c:pt idx="6">
                  <c:v>8.2807867121082506</c:v>
                </c:pt>
                <c:pt idx="7">
                  <c:v>8.9442719099991592</c:v>
                </c:pt>
                <c:pt idx="8">
                  <c:v>9.5618288746751503</c:v>
                </c:pt>
                <c:pt idx="9">
                  <c:v>10.141851056742199</c:v>
                </c:pt>
                <c:pt idx="10">
                  <c:v>10.690449676496977</c:v>
                </c:pt>
                <c:pt idx="11">
                  <c:v>11.212238211627763</c:v>
                </c:pt>
                <c:pt idx="12">
                  <c:v>11.710800875382398</c:v>
                </c:pt>
                <c:pt idx="13">
                  <c:v>12.18898800440088</c:v>
                </c:pt>
                <c:pt idx="14">
                  <c:v>12.64911064067352</c:v>
                </c:pt>
                <c:pt idx="15">
                  <c:v>13.093073414159543</c:v>
                </c:pt>
                <c:pt idx="16">
                  <c:v>13.522468075656265</c:v>
                </c:pt>
                <c:pt idx="17">
                  <c:v>13.938641048743392</c:v>
                </c:pt>
                <c:pt idx="18">
                  <c:v>14.342743312012725</c:v>
                </c:pt>
                <c:pt idx="19">
                  <c:v>14.735767952260145</c:v>
                </c:pt>
                <c:pt idx="20">
                  <c:v>15.118578920369089</c:v>
                </c:pt>
                <c:pt idx="21">
                  <c:v>15.49193338482967</c:v>
                </c:pt>
                <c:pt idx="22">
                  <c:v>15.85649934344184</c:v>
                </c:pt>
                <c:pt idx="23">
                  <c:v>16.212869667555552</c:v>
                </c:pt>
                <c:pt idx="24">
                  <c:v>16.561573424216501</c:v>
                </c:pt>
                <c:pt idx="25">
                  <c:v>16.903085094570333</c:v>
                </c:pt>
                <c:pt idx="26">
                  <c:v>17.237832147426694</c:v>
                </c:pt>
                <c:pt idx="27">
                  <c:v>17.566201313073599</c:v>
                </c:pt>
                <c:pt idx="28">
                  <c:v>17.888543819998318</c:v>
                </c:pt>
                <c:pt idx="29">
                  <c:v>18.20517979665599</c:v>
                </c:pt>
                <c:pt idx="30">
                  <c:v>18.51640199545103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AB-4F8A-BB7F-4DBD31E95D69}"/>
            </c:ext>
          </c:extLst>
        </c:ser>
        <c:ser>
          <c:idx val="2"/>
          <c:order val="1"/>
          <c:tx>
            <c:v>max</c:v>
          </c:tx>
          <c:spPr>
            <a:ln w="22225" cap="rnd">
              <a:solidFill>
                <a:srgbClr val="996600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'FLF-IT'!$A$7:$A$37</c:f>
              <c:numCache>
                <c:formatCode>General</c:formatCode>
                <c:ptCount val="3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</c:numCache>
            </c:numRef>
          </c:xVal>
          <c:yVal>
            <c:numRef>
              <c:f>'FLF-IT'!$D$7:$D$310</c:f>
              <c:numCache>
                <c:formatCode>0.00</c:formatCode>
                <c:ptCount val="304"/>
                <c:pt idx="0">
                  <c:v>0</c:v>
                </c:pt>
                <c:pt idx="1">
                  <c:v>4.940656620384801</c:v>
                </c:pt>
                <c:pt idx="2">
                  <c:v>7.4278160375044813</c:v>
                </c:pt>
                <c:pt idx="3">
                  <c:v>9.428535328978251</c:v>
                </c:pt>
                <c:pt idx="4">
                  <c:v>11.16702805440295</c:v>
                </c:pt>
                <c:pt idx="5">
                  <c:v>12.733374058589719</c:v>
                </c:pt>
                <c:pt idx="6">
                  <c:v>14.174922749702789</c:v>
                </c:pt>
                <c:pt idx="7">
                  <c:v>15.520337650182883</c:v>
                </c:pt>
                <c:pt idx="8">
                  <c:v>16.788584280786633</c:v>
                </c:pt>
                <c:pt idx="9">
                  <c:v>17.993008881250137</c:v>
                </c:pt>
                <c:pt idx="10">
                  <c:v>19.143439285721865</c:v>
                </c:pt>
                <c:pt idx="11">
                  <c:v>20.247369270210292</c:v>
                </c:pt>
                <c:pt idx="12">
                  <c:v>21.310673179798741</c:v>
                </c:pt>
                <c:pt idx="13">
                  <c:v>22.338060693271196</c:v>
                </c:pt>
                <c:pt idx="14">
                  <c:v>23.333378893377599</c:v>
                </c:pt>
                <c:pt idx="15">
                  <c:v>24.299820123738478</c:v>
                </c:pt>
                <c:pt idx="16">
                  <c:v>25.240069316557793</c:v>
                </c:pt>
                <c:pt idx="17">
                  <c:v>26.156411084345105</c:v>
                </c:pt>
                <c:pt idx="18">
                  <c:v>27.050809274962546</c:v>
                </c:pt>
                <c:pt idx="19">
                  <c:v>27.924967200411039</c:v>
                </c:pt>
                <c:pt idx="20">
                  <c:v>28.780373999843654</c:v>
                </c:pt>
                <c:pt idx="21">
                  <c:v>29.618340859523933</c:v>
                </c:pt>
                <c:pt idx="22">
                  <c:v>30.440029683914773</c:v>
                </c:pt>
                <c:pt idx="23">
                  <c:v>31.24647606126646</c:v>
                </c:pt>
                <c:pt idx="24">
                  <c:v>32.038607856661201</c:v>
                </c:pt>
                <c:pt idx="25">
                  <c:v>32.817260411701618</c:v>
                </c:pt>
                <c:pt idx="26">
                  <c:v>33.583189080504312</c:v>
                </c:pt>
                <c:pt idx="27">
                  <c:v>34.337079652840423</c:v>
                </c:pt>
                <c:pt idx="28">
                  <c:v>35.079557085248311</c:v>
                </c:pt>
                <c:pt idx="29">
                  <c:v>35.811192865147461</c:v>
                </c:pt>
                <c:pt idx="30">
                  <c:v>36.532511261533699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6AB-4F8A-BB7F-4DBD31E95D69}"/>
            </c:ext>
          </c:extLst>
        </c:ser>
        <c:ser>
          <c:idx val="3"/>
          <c:order val="2"/>
          <c:tx>
            <c:v>min</c:v>
          </c:tx>
          <c:spPr>
            <a:ln w="22225" cap="rnd">
              <a:solidFill>
                <a:srgbClr val="FF66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'FLF-IT'!$A$7:$A$37</c:f>
              <c:numCache>
                <c:formatCode>General</c:formatCode>
                <c:ptCount val="3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</c:numCache>
            </c:numRef>
          </c:xVal>
          <c:yVal>
            <c:numRef>
              <c:f>'FLF-IT'!$E$7:$E$310</c:f>
              <c:numCache>
                <c:formatCode>0.00</c:formatCode>
                <c:ptCount val="304"/>
                <c:pt idx="0">
                  <c:v>0</c:v>
                </c:pt>
                <c:pt idx="1">
                  <c:v>2.6799268909774128</c:v>
                </c:pt>
                <c:pt idx="2">
                  <c:v>3.4643003485736621</c:v>
                </c:pt>
                <c:pt idx="3">
                  <c:v>4.0256361775379679</c:v>
                </c:pt>
                <c:pt idx="4">
                  <c:v>4.4782478751689023</c:v>
                </c:pt>
                <c:pt idx="5">
                  <c:v>4.8640801871889483</c:v>
                </c:pt>
                <c:pt idx="6">
                  <c:v>5.2038780834014444</c:v>
                </c:pt>
                <c:pt idx="7">
                  <c:v>5.5096272837685216</c:v>
                </c:pt>
                <c:pt idx="8">
                  <c:v>5.7889622762390678</c:v>
                </c:pt>
                <c:pt idx="9">
                  <c:v>6.0470853471648267</c:v>
                </c:pt>
                <c:pt idx="10">
                  <c:v>6.2877217825234117</c:v>
                </c:pt>
                <c:pt idx="11">
                  <c:v>6.5136428348364461</c:v>
                </c:pt>
                <c:pt idx="12">
                  <c:v>6.7269733062335284</c:v>
                </c:pt>
                <c:pt idx="13">
                  <c:v>6.9293828761013661</c:v>
                </c:pt>
                <c:pt idx="14">
                  <c:v>7.1222106035545281</c:v>
                </c:pt>
                <c:pt idx="15">
                  <c:v>7.306549009944062</c:v>
                </c:pt>
                <c:pt idx="16">
                  <c:v>7.4833026598499917</c:v>
                </c:pt>
                <c:pt idx="17">
                  <c:v>7.6532300711066439</c:v>
                </c:pt>
                <c:pt idx="18">
                  <c:v>7.8169743908190679</c:v>
                </c:pt>
                <c:pt idx="19">
                  <c:v>7.9750862998603598</c:v>
                </c:pt>
                <c:pt idx="20">
                  <c:v>8.1280414164528239</c:v>
                </c:pt>
                <c:pt idx="21">
                  <c:v>8.2762537265333727</c:v>
                </c:pt>
                <c:pt idx="22">
                  <c:v>8.4200860923405063</c:v>
                </c:pt>
                <c:pt idx="23">
                  <c:v>8.5598585776317169</c:v>
                </c:pt>
                <c:pt idx="24">
                  <c:v>8.6958551175741583</c:v>
                </c:pt>
                <c:pt idx="25">
                  <c:v>8.8283289171277204</c:v>
                </c:pt>
                <c:pt idx="26">
                  <c:v>8.9575068610633437</c:v>
                </c:pt>
                <c:pt idx="27">
                  <c:v>9.0835931473220342</c:v>
                </c:pt>
                <c:pt idx="28">
                  <c:v>9.2067723039676554</c:v>
                </c:pt>
                <c:pt idx="29">
                  <c:v>9.327211712418471</c:v>
                </c:pt>
                <c:pt idx="30">
                  <c:v>9.4450637318647299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6AB-4F8A-BB7F-4DBD31E95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140864"/>
        <c:axId val="149406448"/>
      </c:scatterChart>
      <c:valAx>
        <c:axId val="299140864"/>
        <c:scaling>
          <c:orientation val="minMax"/>
          <c:max val="2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it-IT" sz="1200" dirty="0"/>
                  <a:t>water depth m</a:t>
                </a:r>
              </a:p>
            </c:rich>
          </c:tx>
          <c:layout>
            <c:manualLayout>
              <c:xMode val="edge"/>
              <c:yMode val="edge"/>
              <c:x val="0.34266765335232052"/>
              <c:y val="0.75583225109251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it-IT"/>
          </a:p>
        </c:txPr>
        <c:crossAx val="149406448"/>
        <c:crosses val="autoZero"/>
        <c:crossBetween val="midCat"/>
        <c:majorUnit val="0.5"/>
      </c:valAx>
      <c:valAx>
        <c:axId val="149406448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it-IT" dirty="0"/>
                  <a:t>damage %</a:t>
                </a:r>
              </a:p>
            </c:rich>
          </c:tx>
          <c:layout>
            <c:manualLayout>
              <c:xMode val="edge"/>
              <c:yMode val="edge"/>
              <c:x val="1.6449841561053662E-2"/>
              <c:y val="0.10603063557817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it-IT"/>
          </a:p>
        </c:txPr>
        <c:crossAx val="29914086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064079198632081E-2"/>
          <c:y val="0.88202258433842173"/>
          <c:w val="0.87577256944444448"/>
          <c:h val="6.7945241270446072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5128106361081"/>
          <c:y val="6.636500754147813E-2"/>
          <c:w val="0.68070234304939481"/>
          <c:h val="0.55807486878845103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64762255"/>
        <c:axId val="169908079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obs damage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chemeClr val="tx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'[Altri metodi - nuovo.xlsx]Oliveri'!$B$2:$B$272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1.9358653429999999</c:v>
                      </c:pt>
                      <c:pt idx="1">
                        <c:v>0.27916376799999998</c:v>
                      </c:pt>
                      <c:pt idx="2">
                        <c:v>0.35912212700000001</c:v>
                      </c:pt>
                      <c:pt idx="3">
                        <c:v>0.28197636700000001</c:v>
                      </c:pt>
                      <c:pt idx="4">
                        <c:v>0.44930242500000001</c:v>
                      </c:pt>
                      <c:pt idx="5">
                        <c:v>0.438046351</c:v>
                      </c:pt>
                      <c:pt idx="6">
                        <c:v>0.385633528</c:v>
                      </c:pt>
                      <c:pt idx="7">
                        <c:v>0.57543468499999995</c:v>
                      </c:pt>
                      <c:pt idx="8">
                        <c:v>0.45950022299999999</c:v>
                      </c:pt>
                      <c:pt idx="9">
                        <c:v>0.46355754100000002</c:v>
                      </c:pt>
                      <c:pt idx="10">
                        <c:v>0.49959059099999997</c:v>
                      </c:pt>
                      <c:pt idx="11">
                        <c:v>0.76174253199999997</c:v>
                      </c:pt>
                      <c:pt idx="12">
                        <c:v>0.29750082999999999</c:v>
                      </c:pt>
                      <c:pt idx="13">
                        <c:v>0.115934</c:v>
                      </c:pt>
                      <c:pt idx="14">
                        <c:v>3.4480999999999998E-2</c:v>
                      </c:pt>
                      <c:pt idx="15">
                        <c:v>0.223703343</c:v>
                      </c:pt>
                      <c:pt idx="16">
                        <c:v>1.1207540039999999</c:v>
                      </c:pt>
                      <c:pt idx="17">
                        <c:v>1.115371704</c:v>
                      </c:pt>
                      <c:pt idx="18">
                        <c:v>0.94300740999999999</c:v>
                      </c:pt>
                      <c:pt idx="19">
                        <c:v>0.93762691799999998</c:v>
                      </c:pt>
                      <c:pt idx="20">
                        <c:v>0.72053739400000005</c:v>
                      </c:pt>
                      <c:pt idx="21">
                        <c:v>0.86830687500000003</c:v>
                      </c:pt>
                      <c:pt idx="22">
                        <c:v>0.88820055099999995</c:v>
                      </c:pt>
                      <c:pt idx="23">
                        <c:v>0.85499823100000005</c:v>
                      </c:pt>
                      <c:pt idx="24">
                        <c:v>0.81342631600000004</c:v>
                      </c:pt>
                      <c:pt idx="25">
                        <c:v>0.81328280799999997</c:v>
                      </c:pt>
                      <c:pt idx="26">
                        <c:v>0.73620593499999998</c:v>
                      </c:pt>
                      <c:pt idx="27">
                        <c:v>0.82124825300000004</c:v>
                      </c:pt>
                      <c:pt idx="28">
                        <c:v>0.75778159499999997</c:v>
                      </c:pt>
                      <c:pt idx="29">
                        <c:v>0.79659959700000005</c:v>
                      </c:pt>
                      <c:pt idx="30">
                        <c:v>0.844765027</c:v>
                      </c:pt>
                      <c:pt idx="31">
                        <c:v>1.1458711619999999</c:v>
                      </c:pt>
                      <c:pt idx="32">
                        <c:v>1.155117154</c:v>
                      </c:pt>
                      <c:pt idx="33">
                        <c:v>1.2259411019999999</c:v>
                      </c:pt>
                      <c:pt idx="34">
                        <c:v>1.0686285499999999</c:v>
                      </c:pt>
                      <c:pt idx="35">
                        <c:v>1.4245416719999999</c:v>
                      </c:pt>
                      <c:pt idx="36">
                        <c:v>1.099870503</c:v>
                      </c:pt>
                      <c:pt idx="37">
                        <c:v>1.463971734</c:v>
                      </c:pt>
                      <c:pt idx="38">
                        <c:v>1.4021336440000001</c:v>
                      </c:pt>
                      <c:pt idx="39">
                        <c:v>1.5107214449999999</c:v>
                      </c:pt>
                      <c:pt idx="40">
                        <c:v>0.91552823800000005</c:v>
                      </c:pt>
                      <c:pt idx="41">
                        <c:v>1.096119493</c:v>
                      </c:pt>
                      <c:pt idx="42">
                        <c:v>1.2337203029999999</c:v>
                      </c:pt>
                      <c:pt idx="43">
                        <c:v>1.260369539</c:v>
                      </c:pt>
                      <c:pt idx="44">
                        <c:v>1.0369434360000001</c:v>
                      </c:pt>
                      <c:pt idx="45">
                        <c:v>1.131557028</c:v>
                      </c:pt>
                      <c:pt idx="46">
                        <c:v>1.2343388799999999</c:v>
                      </c:pt>
                      <c:pt idx="47">
                        <c:v>1.0705740450000001</c:v>
                      </c:pt>
                      <c:pt idx="48">
                        <c:v>0.91903784899999996</c:v>
                      </c:pt>
                      <c:pt idx="49">
                        <c:v>0.94784092900000005</c:v>
                      </c:pt>
                      <c:pt idx="50">
                        <c:v>1.111388445</c:v>
                      </c:pt>
                      <c:pt idx="51">
                        <c:v>0.97022160899999998</c:v>
                      </c:pt>
                      <c:pt idx="52">
                        <c:v>0.96552797199999996</c:v>
                      </c:pt>
                      <c:pt idx="53">
                        <c:v>1.0020402070000001</c:v>
                      </c:pt>
                      <c:pt idx="54">
                        <c:v>0.81560414999999997</c:v>
                      </c:pt>
                      <c:pt idx="55">
                        <c:v>0.85676413799999995</c:v>
                      </c:pt>
                      <c:pt idx="56">
                        <c:v>0.90687355400000003</c:v>
                      </c:pt>
                      <c:pt idx="57">
                        <c:v>0.97258865800000005</c:v>
                      </c:pt>
                      <c:pt idx="58">
                        <c:v>1.005540133</c:v>
                      </c:pt>
                      <c:pt idx="59">
                        <c:v>1.119724691</c:v>
                      </c:pt>
                      <c:pt idx="60">
                        <c:v>1.0900945660000001</c:v>
                      </c:pt>
                      <c:pt idx="61">
                        <c:v>1.0573530200000001</c:v>
                      </c:pt>
                      <c:pt idx="62">
                        <c:v>1.1314766999999999</c:v>
                      </c:pt>
                      <c:pt idx="63">
                        <c:v>1.316543639</c:v>
                      </c:pt>
                      <c:pt idx="64">
                        <c:v>1.148769736</c:v>
                      </c:pt>
                      <c:pt idx="65">
                        <c:v>1.1280975339999999</c:v>
                      </c:pt>
                      <c:pt idx="66">
                        <c:v>1.164461374</c:v>
                      </c:pt>
                      <c:pt idx="67">
                        <c:v>1.1699129340000001</c:v>
                      </c:pt>
                      <c:pt idx="68">
                        <c:v>1.1574215290000001</c:v>
                      </c:pt>
                      <c:pt idx="69">
                        <c:v>1.178186178</c:v>
                      </c:pt>
                      <c:pt idx="70">
                        <c:v>0.88696166899999995</c:v>
                      </c:pt>
                      <c:pt idx="71">
                        <c:v>0.83830434099999995</c:v>
                      </c:pt>
                      <c:pt idx="72">
                        <c:v>0.88794198599999996</c:v>
                      </c:pt>
                      <c:pt idx="73">
                        <c:v>1.226353228</c:v>
                      </c:pt>
                      <c:pt idx="74">
                        <c:v>1.170241833</c:v>
                      </c:pt>
                      <c:pt idx="75">
                        <c:v>0.98560029299999996</c:v>
                      </c:pt>
                      <c:pt idx="76">
                        <c:v>0.98530626300000002</c:v>
                      </c:pt>
                      <c:pt idx="77">
                        <c:v>1.103518724</c:v>
                      </c:pt>
                      <c:pt idx="78">
                        <c:v>1.0687529440000001</c:v>
                      </c:pt>
                      <c:pt idx="79">
                        <c:v>0.496878967</c:v>
                      </c:pt>
                      <c:pt idx="80">
                        <c:v>0.69011646500000001</c:v>
                      </c:pt>
                      <c:pt idx="81">
                        <c:v>0.91922360700000005</c:v>
                      </c:pt>
                      <c:pt idx="82">
                        <c:v>1.0688059329999999</c:v>
                      </c:pt>
                      <c:pt idx="83">
                        <c:v>1.0007224079999999</c:v>
                      </c:pt>
                      <c:pt idx="84">
                        <c:v>0.74350768300000003</c:v>
                      </c:pt>
                      <c:pt idx="85">
                        <c:v>1.2486528750000001</c:v>
                      </c:pt>
                      <c:pt idx="86">
                        <c:v>1.3487336640000001</c:v>
                      </c:pt>
                      <c:pt idx="87">
                        <c:v>1.0904203649999999</c:v>
                      </c:pt>
                      <c:pt idx="88">
                        <c:v>1.1381110000000001</c:v>
                      </c:pt>
                      <c:pt idx="89">
                        <c:v>1.0941532249999999</c:v>
                      </c:pt>
                      <c:pt idx="90">
                        <c:v>1.164008975</c:v>
                      </c:pt>
                      <c:pt idx="91">
                        <c:v>1.120266</c:v>
                      </c:pt>
                      <c:pt idx="92">
                        <c:v>1.1600299999999999</c:v>
                      </c:pt>
                      <c:pt idx="93">
                        <c:v>0.58935729100000001</c:v>
                      </c:pt>
                      <c:pt idx="94">
                        <c:v>0.22142547400000001</c:v>
                      </c:pt>
                      <c:pt idx="95">
                        <c:v>0.37990185599999998</c:v>
                      </c:pt>
                      <c:pt idx="96">
                        <c:v>0.43775759600000003</c:v>
                      </c:pt>
                      <c:pt idx="97">
                        <c:v>0.46724104900000002</c:v>
                      </c:pt>
                      <c:pt idx="98">
                        <c:v>0.28333491100000002</c:v>
                      </c:pt>
                      <c:pt idx="99">
                        <c:v>0.50212615699999996</c:v>
                      </c:pt>
                      <c:pt idx="100">
                        <c:v>0.43897834400000002</c:v>
                      </c:pt>
                      <c:pt idx="101">
                        <c:v>1.1554952860000001</c:v>
                      </c:pt>
                      <c:pt idx="102">
                        <c:v>1.394086599</c:v>
                      </c:pt>
                      <c:pt idx="103">
                        <c:v>1.394403815</c:v>
                      </c:pt>
                      <c:pt idx="104">
                        <c:v>1.7044892309999999</c:v>
                      </c:pt>
                      <c:pt idx="105">
                        <c:v>0.99423980700000003</c:v>
                      </c:pt>
                      <c:pt idx="106">
                        <c:v>1.5091828700000001</c:v>
                      </c:pt>
                      <c:pt idx="107">
                        <c:v>1.4807509999999999</c:v>
                      </c:pt>
                      <c:pt idx="108">
                        <c:v>1.032503307</c:v>
                      </c:pt>
                      <c:pt idx="109">
                        <c:v>1.5323584079999999</c:v>
                      </c:pt>
                      <c:pt idx="110">
                        <c:v>1.283650398</c:v>
                      </c:pt>
                      <c:pt idx="111">
                        <c:v>0.95054769500000003</c:v>
                      </c:pt>
                      <c:pt idx="112">
                        <c:v>1.139183243</c:v>
                      </c:pt>
                      <c:pt idx="113">
                        <c:v>0.97709214700000002</c:v>
                      </c:pt>
                      <c:pt idx="114">
                        <c:v>0.50733470899999999</c:v>
                      </c:pt>
                      <c:pt idx="115">
                        <c:v>0.34700345999999999</c:v>
                      </c:pt>
                      <c:pt idx="116">
                        <c:v>5.5753999999999998E-2</c:v>
                      </c:pt>
                      <c:pt idx="117">
                        <c:v>1.0030334439999999</c:v>
                      </c:pt>
                      <c:pt idx="118">
                        <c:v>0.53005246299999997</c:v>
                      </c:pt>
                      <c:pt idx="119">
                        <c:v>0.35763898500000002</c:v>
                      </c:pt>
                      <c:pt idx="120">
                        <c:v>0.35837602600000001</c:v>
                      </c:pt>
                      <c:pt idx="121">
                        <c:v>0.39641651500000002</c:v>
                      </c:pt>
                      <c:pt idx="122">
                        <c:v>0.337185601</c:v>
                      </c:pt>
                      <c:pt idx="123">
                        <c:v>0.56617331500000001</c:v>
                      </c:pt>
                      <c:pt idx="124">
                        <c:v>0.66335052299999997</c:v>
                      </c:pt>
                      <c:pt idx="125">
                        <c:v>0.63358360499999999</c:v>
                      </c:pt>
                      <c:pt idx="126">
                        <c:v>0.33414778899999997</c:v>
                      </c:pt>
                      <c:pt idx="127">
                        <c:v>0.77063876399999998</c:v>
                      </c:pt>
                      <c:pt idx="128">
                        <c:v>0.67286568899999999</c:v>
                      </c:pt>
                      <c:pt idx="129">
                        <c:v>1.9483094219999999</c:v>
                      </c:pt>
                      <c:pt idx="130">
                        <c:v>0.955357075</c:v>
                      </c:pt>
                      <c:pt idx="131">
                        <c:v>0.92577189199999999</c:v>
                      </c:pt>
                      <c:pt idx="132">
                        <c:v>0.90082901699999995</c:v>
                      </c:pt>
                      <c:pt idx="133">
                        <c:v>0.74665778900000002</c:v>
                      </c:pt>
                      <c:pt idx="134">
                        <c:v>1.1973632569999999</c:v>
                      </c:pt>
                      <c:pt idx="135">
                        <c:v>0.92943394199999996</c:v>
                      </c:pt>
                      <c:pt idx="136">
                        <c:v>0.80758351100000003</c:v>
                      </c:pt>
                      <c:pt idx="137">
                        <c:v>0.92579734300000005</c:v>
                      </c:pt>
                      <c:pt idx="138">
                        <c:v>1.2717586759999999</c:v>
                      </c:pt>
                      <c:pt idx="139">
                        <c:v>0.85054123400000003</c:v>
                      </c:pt>
                      <c:pt idx="140">
                        <c:v>1.243923068</c:v>
                      </c:pt>
                      <c:pt idx="141">
                        <c:v>0.77063099999999995</c:v>
                      </c:pt>
                      <c:pt idx="142">
                        <c:v>0.913171858</c:v>
                      </c:pt>
                      <c:pt idx="143">
                        <c:v>0.28588140000000001</c:v>
                      </c:pt>
                      <c:pt idx="144">
                        <c:v>0.23119071099999999</c:v>
                      </c:pt>
                      <c:pt idx="145">
                        <c:v>1.144906998</c:v>
                      </c:pt>
                      <c:pt idx="146">
                        <c:v>1.1466652150000001</c:v>
                      </c:pt>
                      <c:pt idx="147">
                        <c:v>1.1214192709999999</c:v>
                      </c:pt>
                      <c:pt idx="148">
                        <c:v>0.93416717599999999</c:v>
                      </c:pt>
                      <c:pt idx="149">
                        <c:v>1.161170721</c:v>
                      </c:pt>
                      <c:pt idx="150">
                        <c:v>1.239391267</c:v>
                      </c:pt>
                      <c:pt idx="151">
                        <c:v>0.88171249600000001</c:v>
                      </c:pt>
                      <c:pt idx="152">
                        <c:v>0.84193938999999995</c:v>
                      </c:pt>
                      <c:pt idx="153">
                        <c:v>1.0327749850000001</c:v>
                      </c:pt>
                      <c:pt idx="154">
                        <c:v>0.93893402800000003</c:v>
                      </c:pt>
                      <c:pt idx="155">
                        <c:v>0.94109030100000002</c:v>
                      </c:pt>
                      <c:pt idx="156">
                        <c:v>0.25687362800000002</c:v>
                      </c:pt>
                      <c:pt idx="157">
                        <c:v>1.137892962</c:v>
                      </c:pt>
                      <c:pt idx="158">
                        <c:v>1.2171092029999999</c:v>
                      </c:pt>
                      <c:pt idx="159">
                        <c:v>1.1041808719999999</c:v>
                      </c:pt>
                      <c:pt idx="160">
                        <c:v>1.194256902</c:v>
                      </c:pt>
                      <c:pt idx="161">
                        <c:v>1.1198034290000001</c:v>
                      </c:pt>
                      <c:pt idx="162">
                        <c:v>1.1597707269999999</c:v>
                      </c:pt>
                      <c:pt idx="163">
                        <c:v>1.1631336210000001</c:v>
                      </c:pt>
                      <c:pt idx="164">
                        <c:v>0.611354073</c:v>
                      </c:pt>
                      <c:pt idx="165">
                        <c:v>1.107801676</c:v>
                      </c:pt>
                      <c:pt idx="166">
                        <c:v>1.077330291</c:v>
                      </c:pt>
                      <c:pt idx="167">
                        <c:v>1.0735008720000001</c:v>
                      </c:pt>
                      <c:pt idx="168">
                        <c:v>1.049902678</c:v>
                      </c:pt>
                      <c:pt idx="169">
                        <c:v>0.97134542499999998</c:v>
                      </c:pt>
                      <c:pt idx="170">
                        <c:v>0.92824590200000001</c:v>
                      </c:pt>
                      <c:pt idx="171">
                        <c:v>0.92700409900000003</c:v>
                      </c:pt>
                      <c:pt idx="172">
                        <c:v>0.90596014300000005</c:v>
                      </c:pt>
                      <c:pt idx="173">
                        <c:v>0.79864156200000003</c:v>
                      </c:pt>
                      <c:pt idx="174">
                        <c:v>0.93899649399999996</c:v>
                      </c:pt>
                      <c:pt idx="175">
                        <c:v>0.94048976900000003</c:v>
                      </c:pt>
                      <c:pt idx="176">
                        <c:v>0.19406724</c:v>
                      </c:pt>
                      <c:pt idx="177">
                        <c:v>0.93889480800000003</c:v>
                      </c:pt>
                      <c:pt idx="178">
                        <c:v>1.169451952</c:v>
                      </c:pt>
                      <c:pt idx="179">
                        <c:v>0.66491400000000001</c:v>
                      </c:pt>
                      <c:pt idx="180">
                        <c:v>0.92807543299999995</c:v>
                      </c:pt>
                      <c:pt idx="181">
                        <c:v>1.210360646</c:v>
                      </c:pt>
                      <c:pt idx="182">
                        <c:v>1.211526036</c:v>
                      </c:pt>
                      <c:pt idx="183">
                        <c:v>1.007482886</c:v>
                      </c:pt>
                      <c:pt idx="184">
                        <c:v>0.86559614500000004</c:v>
                      </c:pt>
                      <c:pt idx="185">
                        <c:v>1.0827985410000001</c:v>
                      </c:pt>
                      <c:pt idx="186">
                        <c:v>0.50919169200000003</c:v>
                      </c:pt>
                      <c:pt idx="187">
                        <c:v>0.81362199999999996</c:v>
                      </c:pt>
                      <c:pt idx="188">
                        <c:v>1.2419069410000001</c:v>
                      </c:pt>
                      <c:pt idx="189">
                        <c:v>0.93753218699999996</c:v>
                      </c:pt>
                      <c:pt idx="190">
                        <c:v>0.172955</c:v>
                      </c:pt>
                      <c:pt idx="191">
                        <c:v>0.99919617199999999</c:v>
                      </c:pt>
                      <c:pt idx="192">
                        <c:v>0.39530320499999999</c:v>
                      </c:pt>
                      <c:pt idx="193">
                        <c:v>0.97136568999999995</c:v>
                      </c:pt>
                      <c:pt idx="194">
                        <c:v>0.48860581199999997</c:v>
                      </c:pt>
                      <c:pt idx="195">
                        <c:v>0.32300066700000002</c:v>
                      </c:pt>
                      <c:pt idx="196">
                        <c:v>1.0084773300000001</c:v>
                      </c:pt>
                      <c:pt idx="197">
                        <c:v>1.8688023000000002E-2</c:v>
                      </c:pt>
                      <c:pt idx="198">
                        <c:v>0.51972255099999998</c:v>
                      </c:pt>
                      <c:pt idx="199">
                        <c:v>0.85502624500000002</c:v>
                      </c:pt>
                      <c:pt idx="200">
                        <c:v>0.85801835900000001</c:v>
                      </c:pt>
                      <c:pt idx="201">
                        <c:v>0.83971800399999996</c:v>
                      </c:pt>
                      <c:pt idx="202">
                        <c:v>0.91471948199999997</c:v>
                      </c:pt>
                      <c:pt idx="203">
                        <c:v>1.0871579650000001</c:v>
                      </c:pt>
                      <c:pt idx="204">
                        <c:v>0.89877750999999995</c:v>
                      </c:pt>
                      <c:pt idx="205">
                        <c:v>1.3151375649999999</c:v>
                      </c:pt>
                      <c:pt idx="206">
                        <c:v>0.89175879999999996</c:v>
                      </c:pt>
                      <c:pt idx="207">
                        <c:v>0.83154451799999995</c:v>
                      </c:pt>
                      <c:pt idx="208">
                        <c:v>0.85300713800000005</c:v>
                      </c:pt>
                      <c:pt idx="209">
                        <c:v>1.04749318</c:v>
                      </c:pt>
                      <c:pt idx="210">
                        <c:v>1.3074538710000001</c:v>
                      </c:pt>
                      <c:pt idx="211">
                        <c:v>0.70573729299999999</c:v>
                      </c:pt>
                      <c:pt idx="212">
                        <c:v>1.032546838</c:v>
                      </c:pt>
                      <c:pt idx="213">
                        <c:v>1.2143354420000001</c:v>
                      </c:pt>
                      <c:pt idx="214">
                        <c:v>0.827991068</c:v>
                      </c:pt>
                      <c:pt idx="215">
                        <c:v>0.88736865300000001</c:v>
                      </c:pt>
                      <c:pt idx="216">
                        <c:v>0.71831178699999998</c:v>
                      </c:pt>
                      <c:pt idx="217">
                        <c:v>0.88682681299999999</c:v>
                      </c:pt>
                      <c:pt idx="218">
                        <c:v>0.80307662499999999</c:v>
                      </c:pt>
                      <c:pt idx="219">
                        <c:v>0.573641717</c:v>
                      </c:pt>
                      <c:pt idx="220">
                        <c:v>0.87189164799999996</c:v>
                      </c:pt>
                      <c:pt idx="221">
                        <c:v>0.82261005600000003</c:v>
                      </c:pt>
                      <c:pt idx="222">
                        <c:v>0.631513938</c:v>
                      </c:pt>
                      <c:pt idx="223">
                        <c:v>0.88083012900000002</c:v>
                      </c:pt>
                      <c:pt idx="224">
                        <c:v>0.40701535300000002</c:v>
                      </c:pt>
                      <c:pt idx="225">
                        <c:v>0.51593200400000006</c:v>
                      </c:pt>
                      <c:pt idx="226">
                        <c:v>0.79572471099999997</c:v>
                      </c:pt>
                      <c:pt idx="227">
                        <c:v>0.59175635800000004</c:v>
                      </c:pt>
                      <c:pt idx="228">
                        <c:v>0.32317933100000001</c:v>
                      </c:pt>
                      <c:pt idx="229">
                        <c:v>0.62039941799999998</c:v>
                      </c:pt>
                      <c:pt idx="230">
                        <c:v>0.76517155800000003</c:v>
                      </c:pt>
                      <c:pt idx="231">
                        <c:v>0.80064736299999995</c:v>
                      </c:pt>
                      <c:pt idx="232">
                        <c:v>1.3576760000000001</c:v>
                      </c:pt>
                      <c:pt idx="233">
                        <c:v>1.2170197570000001</c:v>
                      </c:pt>
                      <c:pt idx="234">
                        <c:v>0.68940579899999999</c:v>
                      </c:pt>
                      <c:pt idx="235">
                        <c:v>0.31519055699999998</c:v>
                      </c:pt>
                      <c:pt idx="236">
                        <c:v>0.235533733</c:v>
                      </c:pt>
                      <c:pt idx="237">
                        <c:v>0.67723383500000001</c:v>
                      </c:pt>
                      <c:pt idx="238">
                        <c:v>0.50205751300000001</c:v>
                      </c:pt>
                      <c:pt idx="239">
                        <c:v>0.68595353800000003</c:v>
                      </c:pt>
                      <c:pt idx="240">
                        <c:v>0.83478102099999996</c:v>
                      </c:pt>
                      <c:pt idx="241">
                        <c:v>0.90144774299999997</c:v>
                      </c:pt>
                      <c:pt idx="242">
                        <c:v>1.305434644</c:v>
                      </c:pt>
                      <c:pt idx="243">
                        <c:v>0.93446111700000001</c:v>
                      </c:pt>
                      <c:pt idx="244">
                        <c:v>0.83379171799999996</c:v>
                      </c:pt>
                      <c:pt idx="245">
                        <c:v>0.81082037100000004</c:v>
                      </c:pt>
                      <c:pt idx="246">
                        <c:v>0.94915586699999999</c:v>
                      </c:pt>
                      <c:pt idx="247">
                        <c:v>1.0173569920000001</c:v>
                      </c:pt>
                      <c:pt idx="248">
                        <c:v>0.62012699999999998</c:v>
                      </c:pt>
                      <c:pt idx="249">
                        <c:v>0.70625110300000005</c:v>
                      </c:pt>
                      <c:pt idx="250">
                        <c:v>1.167863458</c:v>
                      </c:pt>
                      <c:pt idx="251">
                        <c:v>1.157308102</c:v>
                      </c:pt>
                      <c:pt idx="252">
                        <c:v>1.130214453</c:v>
                      </c:pt>
                      <c:pt idx="253">
                        <c:v>0.61945605299999995</c:v>
                      </c:pt>
                      <c:pt idx="254">
                        <c:v>0.67557489900000001</c:v>
                      </c:pt>
                      <c:pt idx="255">
                        <c:v>0.95525842900000002</c:v>
                      </c:pt>
                      <c:pt idx="256">
                        <c:v>0.66923507999999998</c:v>
                      </c:pt>
                      <c:pt idx="257">
                        <c:v>0.80988265599999998</c:v>
                      </c:pt>
                      <c:pt idx="258">
                        <c:v>0.45372650799999997</c:v>
                      </c:pt>
                      <c:pt idx="259">
                        <c:v>0.66031473900000004</c:v>
                      </c:pt>
                      <c:pt idx="260">
                        <c:v>0.492115154</c:v>
                      </c:pt>
                      <c:pt idx="261">
                        <c:v>1.046789408</c:v>
                      </c:pt>
                      <c:pt idx="262">
                        <c:v>1.0797793069999999</c:v>
                      </c:pt>
                      <c:pt idx="263">
                        <c:v>0.86226820900000001</c:v>
                      </c:pt>
                      <c:pt idx="264">
                        <c:v>0.204975556</c:v>
                      </c:pt>
                      <c:pt idx="265">
                        <c:v>0.18503963500000001</c:v>
                      </c:pt>
                      <c:pt idx="266">
                        <c:v>1.067854047</c:v>
                      </c:pt>
                      <c:pt idx="267">
                        <c:v>0.94669729499999999</c:v>
                      </c:pt>
                      <c:pt idx="268">
                        <c:v>1.092886289</c:v>
                      </c:pt>
                      <c:pt idx="269">
                        <c:v>0.20114973899999999</c:v>
                      </c:pt>
                      <c:pt idx="270">
                        <c:v>0.77702164699999998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'[Altri metodi - nuovo.xlsx]Oliveri'!$I$2:$I$272</c15:sqref>
                        </c15:formulaRef>
                      </c:ext>
                    </c:extLst>
                    <c:numCache>
                      <c:formatCode>0.00</c:formatCode>
                      <c:ptCount val="271"/>
                      <c:pt idx="0">
                        <c:v>5.258237096903513</c:v>
                      </c:pt>
                      <c:pt idx="1">
                        <c:v>1.9302289503653192</c:v>
                      </c:pt>
                      <c:pt idx="2">
                        <c:v>2.2335165424787515</c:v>
                      </c:pt>
                      <c:pt idx="3">
                        <c:v>2.6967659262370969</c:v>
                      </c:pt>
                      <c:pt idx="4">
                        <c:v>4.1036874703440152</c:v>
                      </c:pt>
                      <c:pt idx="5">
                        <c:v>22.862301203039355</c:v>
                      </c:pt>
                      <c:pt idx="6">
                        <c:v>20.99808607657662</c:v>
                      </c:pt>
                      <c:pt idx="7">
                        <c:v>3.6067328896136819</c:v>
                      </c:pt>
                      <c:pt idx="8">
                        <c:v>10.1505201905766</c:v>
                      </c:pt>
                      <c:pt idx="9">
                        <c:v>14.907072899516658</c:v>
                      </c:pt>
                      <c:pt idx="10">
                        <c:v>0.98876024260736184</c:v>
                      </c:pt>
                      <c:pt idx="11">
                        <c:v>9.8125517042161459</c:v>
                      </c:pt>
                      <c:pt idx="12">
                        <c:v>0.15305296358205558</c:v>
                      </c:pt>
                      <c:pt idx="13">
                        <c:v>3.3509449263928994</c:v>
                      </c:pt>
                      <c:pt idx="14">
                        <c:v>2.1919094061634468</c:v>
                      </c:pt>
                      <c:pt idx="15">
                        <c:v>4.3094302609191883</c:v>
                      </c:pt>
                      <c:pt idx="16">
                        <c:v>10.081715921665658</c:v>
                      </c:pt>
                      <c:pt idx="17">
                        <c:v>12.918694897699382</c:v>
                      </c:pt>
                      <c:pt idx="18">
                        <c:v>4.9808717462361551</c:v>
                      </c:pt>
                      <c:pt idx="19">
                        <c:v>7.1150116080879355</c:v>
                      </c:pt>
                      <c:pt idx="20">
                        <c:v>30.878482953365687</c:v>
                      </c:pt>
                      <c:pt idx="21">
                        <c:v>5.2778318875707058</c:v>
                      </c:pt>
                      <c:pt idx="22">
                        <c:v>2.6386043442395661</c:v>
                      </c:pt>
                      <c:pt idx="23">
                        <c:v>3.7273206942495083</c:v>
                      </c:pt>
                      <c:pt idx="24">
                        <c:v>6.0692272046521687</c:v>
                      </c:pt>
                      <c:pt idx="25">
                        <c:v>5.607539733940432</c:v>
                      </c:pt>
                      <c:pt idx="26">
                        <c:v>7.3314806790024845</c:v>
                      </c:pt>
                      <c:pt idx="27">
                        <c:v>10.017928280677593</c:v>
                      </c:pt>
                      <c:pt idx="28">
                        <c:v>5.4962750629740142</c:v>
                      </c:pt>
                      <c:pt idx="29">
                        <c:v>10.918735841289376</c:v>
                      </c:pt>
                      <c:pt idx="30">
                        <c:v>5.4984898738582713</c:v>
                      </c:pt>
                      <c:pt idx="31">
                        <c:v>4.9939902544745092</c:v>
                      </c:pt>
                      <c:pt idx="32">
                        <c:v>9.1218884687629309</c:v>
                      </c:pt>
                      <c:pt idx="33">
                        <c:v>8.2652487143135414</c:v>
                      </c:pt>
                      <c:pt idx="34">
                        <c:v>6.6543653143438535</c:v>
                      </c:pt>
                      <c:pt idx="35">
                        <c:v>6.9909254210263043</c:v>
                      </c:pt>
                      <c:pt idx="36">
                        <c:v>18.321793681668208</c:v>
                      </c:pt>
                      <c:pt idx="37">
                        <c:v>8.869469930182488</c:v>
                      </c:pt>
                      <c:pt idx="38">
                        <c:v>9.3180907020542403</c:v>
                      </c:pt>
                      <c:pt idx="39">
                        <c:v>6.244148557761835</c:v>
                      </c:pt>
                      <c:pt idx="40">
                        <c:v>3.3487199389049822</c:v>
                      </c:pt>
                      <c:pt idx="41">
                        <c:v>11.706403745177143</c:v>
                      </c:pt>
                      <c:pt idx="42">
                        <c:v>1.1777819623213484</c:v>
                      </c:pt>
                      <c:pt idx="43">
                        <c:v>4.9293019189084939</c:v>
                      </c:pt>
                      <c:pt idx="44">
                        <c:v>20.617881892517083</c:v>
                      </c:pt>
                      <c:pt idx="45">
                        <c:v>6.0145665264361412</c:v>
                      </c:pt>
                      <c:pt idx="46">
                        <c:v>6.4560203514278509</c:v>
                      </c:pt>
                      <c:pt idx="47">
                        <c:v>43.359288525768136</c:v>
                      </c:pt>
                      <c:pt idx="48">
                        <c:v>0.98590490064294523</c:v>
                      </c:pt>
                      <c:pt idx="49">
                        <c:v>4.4892463255015249</c:v>
                      </c:pt>
                      <c:pt idx="50">
                        <c:v>15.406893501207458</c:v>
                      </c:pt>
                      <c:pt idx="51">
                        <c:v>5.2569482496461557</c:v>
                      </c:pt>
                      <c:pt idx="52">
                        <c:v>11.962988134557671</c:v>
                      </c:pt>
                      <c:pt idx="53">
                        <c:v>3.2276702523607148</c:v>
                      </c:pt>
                      <c:pt idx="54">
                        <c:v>2.1146132332583427</c:v>
                      </c:pt>
                      <c:pt idx="55">
                        <c:v>0.29294255267620967</c:v>
                      </c:pt>
                      <c:pt idx="56">
                        <c:v>0.79719035516836079</c:v>
                      </c:pt>
                      <c:pt idx="57">
                        <c:v>30.074020234936011</c:v>
                      </c:pt>
                      <c:pt idx="58">
                        <c:v>2.7813393489927596</c:v>
                      </c:pt>
                      <c:pt idx="59">
                        <c:v>5.1193285043228371</c:v>
                      </c:pt>
                      <c:pt idx="60">
                        <c:v>1.0490884881674927</c:v>
                      </c:pt>
                      <c:pt idx="61">
                        <c:v>2.5363348650710078</c:v>
                      </c:pt>
                      <c:pt idx="62">
                        <c:v>1.3951101699573587</c:v>
                      </c:pt>
                      <c:pt idx="63">
                        <c:v>1.5037219493192095</c:v>
                      </c:pt>
                      <c:pt idx="64">
                        <c:v>3.5967256670980401</c:v>
                      </c:pt>
                      <c:pt idx="65">
                        <c:v>5.0854645885233074</c:v>
                      </c:pt>
                      <c:pt idx="66">
                        <c:v>3.1768210081379968</c:v>
                      </c:pt>
                      <c:pt idx="67">
                        <c:v>7.0582104758892132</c:v>
                      </c:pt>
                      <c:pt idx="68">
                        <c:v>6.5158817464256895</c:v>
                      </c:pt>
                      <c:pt idx="69">
                        <c:v>14.795131194953125</c:v>
                      </c:pt>
                      <c:pt idx="70">
                        <c:v>8.8014384603399005</c:v>
                      </c:pt>
                      <c:pt idx="71">
                        <c:v>0.39076028705827931</c:v>
                      </c:pt>
                      <c:pt idx="72">
                        <c:v>1.8760900265619267</c:v>
                      </c:pt>
                      <c:pt idx="73">
                        <c:v>0.1395649556473548</c:v>
                      </c:pt>
                      <c:pt idx="74">
                        <c:v>1.0261959542867145</c:v>
                      </c:pt>
                      <c:pt idx="75">
                        <c:v>7.1751534747956462</c:v>
                      </c:pt>
                      <c:pt idx="76">
                        <c:v>14.135017851942727</c:v>
                      </c:pt>
                      <c:pt idx="77">
                        <c:v>10.535212875511611</c:v>
                      </c:pt>
                      <c:pt idx="78">
                        <c:v>11.322142241184864</c:v>
                      </c:pt>
                      <c:pt idx="79">
                        <c:v>2.6663991254843289</c:v>
                      </c:pt>
                      <c:pt idx="80">
                        <c:v>7.3444363263473162</c:v>
                      </c:pt>
                      <c:pt idx="81">
                        <c:v>0.3684196857399758</c:v>
                      </c:pt>
                      <c:pt idx="82">
                        <c:v>30.137870505275377</c:v>
                      </c:pt>
                      <c:pt idx="83">
                        <c:v>3.4167817707502706</c:v>
                      </c:pt>
                      <c:pt idx="84">
                        <c:v>0.4727310059018926</c:v>
                      </c:pt>
                      <c:pt idx="85">
                        <c:v>15.85482260219894</c:v>
                      </c:pt>
                      <c:pt idx="86">
                        <c:v>11.456977476413524</c:v>
                      </c:pt>
                      <c:pt idx="87">
                        <c:v>22.527652660729508</c:v>
                      </c:pt>
                      <c:pt idx="88">
                        <c:v>1.2153285131658169</c:v>
                      </c:pt>
                      <c:pt idx="89">
                        <c:v>3.7933755635320878</c:v>
                      </c:pt>
                      <c:pt idx="90">
                        <c:v>10.940362593829764</c:v>
                      </c:pt>
                      <c:pt idx="91">
                        <c:v>13.505349284395942</c:v>
                      </c:pt>
                      <c:pt idx="92">
                        <c:v>3.840068182957272</c:v>
                      </c:pt>
                      <c:pt idx="93">
                        <c:v>0.34602620031737208</c:v>
                      </c:pt>
                      <c:pt idx="94">
                        <c:v>11.701035737269642</c:v>
                      </c:pt>
                      <c:pt idx="95">
                        <c:v>3.6369946896129357</c:v>
                      </c:pt>
                      <c:pt idx="96">
                        <c:v>7.4517110470260048</c:v>
                      </c:pt>
                      <c:pt idx="97">
                        <c:v>4.847255205527901</c:v>
                      </c:pt>
                      <c:pt idx="98">
                        <c:v>4.66516266661319</c:v>
                      </c:pt>
                      <c:pt idx="99">
                        <c:v>4.7135437523801835</c:v>
                      </c:pt>
                      <c:pt idx="100">
                        <c:v>2.4418156241323654</c:v>
                      </c:pt>
                      <c:pt idx="101">
                        <c:v>1.2267348383247467</c:v>
                      </c:pt>
                      <c:pt idx="102">
                        <c:v>12.127830007898346</c:v>
                      </c:pt>
                      <c:pt idx="103">
                        <c:v>22.802187043530445</c:v>
                      </c:pt>
                      <c:pt idx="104">
                        <c:v>32.557008659516789</c:v>
                      </c:pt>
                      <c:pt idx="105">
                        <c:v>8.0637644505253387</c:v>
                      </c:pt>
                      <c:pt idx="106">
                        <c:v>20.16831564868599</c:v>
                      </c:pt>
                      <c:pt idx="107">
                        <c:v>3.2289296361613431</c:v>
                      </c:pt>
                      <c:pt idx="108">
                        <c:v>5.3236511726870299</c:v>
                      </c:pt>
                      <c:pt idx="109">
                        <c:v>1.4762313316916464</c:v>
                      </c:pt>
                      <c:pt idx="110">
                        <c:v>1.5317817014621236</c:v>
                      </c:pt>
                      <c:pt idx="111">
                        <c:v>10.676271683163666</c:v>
                      </c:pt>
                      <c:pt idx="112">
                        <c:v>23.68753508062419</c:v>
                      </c:pt>
                      <c:pt idx="113">
                        <c:v>11.897407570178917</c:v>
                      </c:pt>
                      <c:pt idx="114">
                        <c:v>4.2805326460482416</c:v>
                      </c:pt>
                      <c:pt idx="115">
                        <c:v>2.5516582374763503</c:v>
                      </c:pt>
                      <c:pt idx="116">
                        <c:v>14.762193551463923</c:v>
                      </c:pt>
                      <c:pt idx="117">
                        <c:v>5.0287421603144917</c:v>
                      </c:pt>
                      <c:pt idx="118">
                        <c:v>23.676494727867006</c:v>
                      </c:pt>
                      <c:pt idx="119">
                        <c:v>9.1659668301658659</c:v>
                      </c:pt>
                      <c:pt idx="120">
                        <c:v>3.8355491218258875</c:v>
                      </c:pt>
                      <c:pt idx="121">
                        <c:v>1.4380483974068272</c:v>
                      </c:pt>
                      <c:pt idx="122">
                        <c:v>2.1032195145794783</c:v>
                      </c:pt>
                      <c:pt idx="123">
                        <c:v>4.3320242625388961</c:v>
                      </c:pt>
                      <c:pt idx="124">
                        <c:v>8.8635803957983086</c:v>
                      </c:pt>
                      <c:pt idx="125">
                        <c:v>1.3558023057890018</c:v>
                      </c:pt>
                      <c:pt idx="126">
                        <c:v>6.0879436644842828</c:v>
                      </c:pt>
                      <c:pt idx="127">
                        <c:v>2.5671877708703996</c:v>
                      </c:pt>
                      <c:pt idx="128">
                        <c:v>10.209665428968128</c:v>
                      </c:pt>
                      <c:pt idx="129">
                        <c:v>6.9230067903152959</c:v>
                      </c:pt>
                      <c:pt idx="130">
                        <c:v>2.1811844713846686</c:v>
                      </c:pt>
                      <c:pt idx="131">
                        <c:v>3.3004987825180208</c:v>
                      </c:pt>
                      <c:pt idx="132">
                        <c:v>1.0506057837484477</c:v>
                      </c:pt>
                      <c:pt idx="133">
                        <c:v>3.744198603479084</c:v>
                      </c:pt>
                      <c:pt idx="134">
                        <c:v>8.3753727175467549</c:v>
                      </c:pt>
                      <c:pt idx="135">
                        <c:v>4.6964496094748327</c:v>
                      </c:pt>
                      <c:pt idx="136">
                        <c:v>1.5341222873114464</c:v>
                      </c:pt>
                      <c:pt idx="137">
                        <c:v>5.1661838395296549</c:v>
                      </c:pt>
                      <c:pt idx="138">
                        <c:v>12.162506993606877</c:v>
                      </c:pt>
                      <c:pt idx="139">
                        <c:v>23.001575742171333</c:v>
                      </c:pt>
                      <c:pt idx="140">
                        <c:v>0.56507640269990167</c:v>
                      </c:pt>
                      <c:pt idx="141">
                        <c:v>0.5953817374744016</c:v>
                      </c:pt>
                      <c:pt idx="142">
                        <c:v>9.4234113048920065</c:v>
                      </c:pt>
                      <c:pt idx="143">
                        <c:v>3.8241066366495415</c:v>
                      </c:pt>
                      <c:pt idx="144">
                        <c:v>2.9119343911737747</c:v>
                      </c:pt>
                      <c:pt idx="145">
                        <c:v>4.3735044886225198</c:v>
                      </c:pt>
                      <c:pt idx="146">
                        <c:v>25.497472592275667</c:v>
                      </c:pt>
                      <c:pt idx="147">
                        <c:v>11.692739161739988</c:v>
                      </c:pt>
                      <c:pt idx="148">
                        <c:v>5.0267410966382995</c:v>
                      </c:pt>
                      <c:pt idx="149">
                        <c:v>2.9584909377223445</c:v>
                      </c:pt>
                      <c:pt idx="150">
                        <c:v>13.725627444609733</c:v>
                      </c:pt>
                      <c:pt idx="151">
                        <c:v>6.8987424535176594</c:v>
                      </c:pt>
                      <c:pt idx="152">
                        <c:v>6.8904968740211725</c:v>
                      </c:pt>
                      <c:pt idx="153">
                        <c:v>15.527297423485276</c:v>
                      </c:pt>
                      <c:pt idx="154">
                        <c:v>31.024783163506903</c:v>
                      </c:pt>
                      <c:pt idx="155">
                        <c:v>9.2824179509854012</c:v>
                      </c:pt>
                      <c:pt idx="156">
                        <c:v>5.339460222668917</c:v>
                      </c:pt>
                      <c:pt idx="157">
                        <c:v>4.5116365613061733</c:v>
                      </c:pt>
                      <c:pt idx="158">
                        <c:v>5.9183356142426549</c:v>
                      </c:pt>
                      <c:pt idx="159">
                        <c:v>5.0568016870270807</c:v>
                      </c:pt>
                      <c:pt idx="160">
                        <c:v>10.157884712018731</c:v>
                      </c:pt>
                      <c:pt idx="161">
                        <c:v>6.7962952297887274</c:v>
                      </c:pt>
                      <c:pt idx="162">
                        <c:v>2.8135861332340899</c:v>
                      </c:pt>
                      <c:pt idx="163">
                        <c:v>5.1856721475924292</c:v>
                      </c:pt>
                      <c:pt idx="164">
                        <c:v>0.46279697791662783</c:v>
                      </c:pt>
                      <c:pt idx="165">
                        <c:v>2.2027668939709053</c:v>
                      </c:pt>
                      <c:pt idx="166">
                        <c:v>1.7194061364184685</c:v>
                      </c:pt>
                      <c:pt idx="167">
                        <c:v>10.590281443905349</c:v>
                      </c:pt>
                      <c:pt idx="168">
                        <c:v>5.3392442928829293</c:v>
                      </c:pt>
                      <c:pt idx="169">
                        <c:v>3.124849448653356</c:v>
                      </c:pt>
                      <c:pt idx="170">
                        <c:v>13.841975288777537</c:v>
                      </c:pt>
                      <c:pt idx="171">
                        <c:v>2.1115322887112065</c:v>
                      </c:pt>
                      <c:pt idx="172">
                        <c:v>2.4739042195404095</c:v>
                      </c:pt>
                      <c:pt idx="173">
                        <c:v>4.7337380122398551</c:v>
                      </c:pt>
                      <c:pt idx="174">
                        <c:v>2.3536359363501984</c:v>
                      </c:pt>
                      <c:pt idx="175">
                        <c:v>161.76472488590568</c:v>
                      </c:pt>
                      <c:pt idx="176">
                        <c:v>5.8008940769963733</c:v>
                      </c:pt>
                      <c:pt idx="177">
                        <c:v>10.706360377006771</c:v>
                      </c:pt>
                      <c:pt idx="178">
                        <c:v>9.544612362261617</c:v>
                      </c:pt>
                      <c:pt idx="179">
                        <c:v>3.4234499677296104</c:v>
                      </c:pt>
                      <c:pt idx="180">
                        <c:v>5.0681137480731513</c:v>
                      </c:pt>
                      <c:pt idx="181">
                        <c:v>2.6528929992739538</c:v>
                      </c:pt>
                      <c:pt idx="182">
                        <c:v>5.2384208679253739</c:v>
                      </c:pt>
                      <c:pt idx="183">
                        <c:v>6.830265979636982</c:v>
                      </c:pt>
                      <c:pt idx="184">
                        <c:v>0.82423310219754997</c:v>
                      </c:pt>
                      <c:pt idx="185">
                        <c:v>8.7250368462909069</c:v>
                      </c:pt>
                      <c:pt idx="186">
                        <c:v>3.070627524753867</c:v>
                      </c:pt>
                      <c:pt idx="187">
                        <c:v>18.877746046874407</c:v>
                      </c:pt>
                      <c:pt idx="188">
                        <c:v>6.6330727788659605</c:v>
                      </c:pt>
                      <c:pt idx="189">
                        <c:v>3.9596156770329833</c:v>
                      </c:pt>
                      <c:pt idx="190">
                        <c:v>2.835220188296848</c:v>
                      </c:pt>
                      <c:pt idx="191">
                        <c:v>7.6778833888674622</c:v>
                      </c:pt>
                      <c:pt idx="192">
                        <c:v>2.3926173672910349</c:v>
                      </c:pt>
                      <c:pt idx="193">
                        <c:v>3.6021484042582714</c:v>
                      </c:pt>
                      <c:pt idx="194">
                        <c:v>2.6197582465341491</c:v>
                      </c:pt>
                      <c:pt idx="195">
                        <c:v>3.9293444958481047</c:v>
                      </c:pt>
                      <c:pt idx="196">
                        <c:v>6.7353427001883803</c:v>
                      </c:pt>
                      <c:pt idx="197">
                        <c:v>0.48839772997545766</c:v>
                      </c:pt>
                      <c:pt idx="198">
                        <c:v>1.0139538733794582</c:v>
                      </c:pt>
                      <c:pt idx="199">
                        <c:v>10.50199494709927</c:v>
                      </c:pt>
                      <c:pt idx="200">
                        <c:v>10.672470189684317</c:v>
                      </c:pt>
                      <c:pt idx="201">
                        <c:v>8.3707898864693018</c:v>
                      </c:pt>
                      <c:pt idx="202">
                        <c:v>2.7811653787704773</c:v>
                      </c:pt>
                      <c:pt idx="203">
                        <c:v>2.3743506678808779</c:v>
                      </c:pt>
                      <c:pt idx="204">
                        <c:v>0.24494492824437428</c:v>
                      </c:pt>
                      <c:pt idx="205">
                        <c:v>21.72012234857424</c:v>
                      </c:pt>
                      <c:pt idx="206">
                        <c:v>2.2275149765621496</c:v>
                      </c:pt>
                      <c:pt idx="207">
                        <c:v>1.937205915539127</c:v>
                      </c:pt>
                      <c:pt idx="208">
                        <c:v>7.8813111756813079</c:v>
                      </c:pt>
                      <c:pt idx="209">
                        <c:v>1.780829227166467</c:v>
                      </c:pt>
                      <c:pt idx="210">
                        <c:v>0.99422917371164155</c:v>
                      </c:pt>
                      <c:pt idx="211">
                        <c:v>5.3789073576302027</c:v>
                      </c:pt>
                      <c:pt idx="212">
                        <c:v>16.114008716709417</c:v>
                      </c:pt>
                      <c:pt idx="213">
                        <c:v>1.0443805020623049</c:v>
                      </c:pt>
                      <c:pt idx="214">
                        <c:v>8.332798797172936</c:v>
                      </c:pt>
                      <c:pt idx="215">
                        <c:v>1.8713978199569448</c:v>
                      </c:pt>
                      <c:pt idx="216">
                        <c:v>0.40123005988114724</c:v>
                      </c:pt>
                      <c:pt idx="217">
                        <c:v>4.4713880772965497</c:v>
                      </c:pt>
                      <c:pt idx="218">
                        <c:v>2.9496003465431992</c:v>
                      </c:pt>
                      <c:pt idx="219">
                        <c:v>17.594206254188098</c:v>
                      </c:pt>
                      <c:pt idx="220">
                        <c:v>22.110827923836361</c:v>
                      </c:pt>
                      <c:pt idx="221">
                        <c:v>1.0307896677561259</c:v>
                      </c:pt>
                      <c:pt idx="222">
                        <c:v>0.44633263223822711</c:v>
                      </c:pt>
                      <c:pt idx="223">
                        <c:v>0.39720337582702825</c:v>
                      </c:pt>
                      <c:pt idx="224">
                        <c:v>1.5040279312271712</c:v>
                      </c:pt>
                      <c:pt idx="225">
                        <c:v>1.4395451548140492</c:v>
                      </c:pt>
                      <c:pt idx="226">
                        <c:v>0.82714394002406066</c:v>
                      </c:pt>
                      <c:pt idx="227">
                        <c:v>1.1982887782389677</c:v>
                      </c:pt>
                      <c:pt idx="228">
                        <c:v>7.1341858237526173E-2</c:v>
                      </c:pt>
                      <c:pt idx="229">
                        <c:v>0.90480921068546816</c:v>
                      </c:pt>
                      <c:pt idx="230">
                        <c:v>1.8531857659966049</c:v>
                      </c:pt>
                      <c:pt idx="231">
                        <c:v>11.797024026456585</c:v>
                      </c:pt>
                      <c:pt idx="232">
                        <c:v>3.1286782890107085</c:v>
                      </c:pt>
                      <c:pt idx="233">
                        <c:v>7.5218683971256475</c:v>
                      </c:pt>
                      <c:pt idx="234">
                        <c:v>6.463073207047235</c:v>
                      </c:pt>
                      <c:pt idx="235">
                        <c:v>6.9415756215420146</c:v>
                      </c:pt>
                      <c:pt idx="236">
                        <c:v>1.9290696256572066</c:v>
                      </c:pt>
                      <c:pt idx="237">
                        <c:v>10.518598555096609</c:v>
                      </c:pt>
                      <c:pt idx="238">
                        <c:v>6.5804161689284184</c:v>
                      </c:pt>
                      <c:pt idx="239">
                        <c:v>4.1310036154531788</c:v>
                      </c:pt>
                      <c:pt idx="240">
                        <c:v>1.0252065852747512</c:v>
                      </c:pt>
                      <c:pt idx="241">
                        <c:v>12.853182744033569</c:v>
                      </c:pt>
                      <c:pt idx="242">
                        <c:v>10.134995381679824</c:v>
                      </c:pt>
                      <c:pt idx="243">
                        <c:v>6.3030899144416699</c:v>
                      </c:pt>
                      <c:pt idx="244">
                        <c:v>4.3929775614144928</c:v>
                      </c:pt>
                      <c:pt idx="245">
                        <c:v>4.5523902772379419</c:v>
                      </c:pt>
                      <c:pt idx="246">
                        <c:v>2.4824115285824417</c:v>
                      </c:pt>
                      <c:pt idx="247">
                        <c:v>2.2271481565500983</c:v>
                      </c:pt>
                      <c:pt idx="248">
                        <c:v>12.330819946349287</c:v>
                      </c:pt>
                      <c:pt idx="249">
                        <c:v>0.89854358801469691</c:v>
                      </c:pt>
                      <c:pt idx="250">
                        <c:v>1.9334708602489254</c:v>
                      </c:pt>
                      <c:pt idx="251">
                        <c:v>30.697102284780335</c:v>
                      </c:pt>
                      <c:pt idx="252">
                        <c:v>29.476224587303186</c:v>
                      </c:pt>
                      <c:pt idx="253">
                        <c:v>13.15485694941651</c:v>
                      </c:pt>
                      <c:pt idx="254">
                        <c:v>9.4867169000825005</c:v>
                      </c:pt>
                      <c:pt idx="255">
                        <c:v>8.1960260915170497</c:v>
                      </c:pt>
                      <c:pt idx="256">
                        <c:v>4.9149785232105101</c:v>
                      </c:pt>
                      <c:pt idx="257">
                        <c:v>7.4725891662623685</c:v>
                      </c:pt>
                      <c:pt idx="258">
                        <c:v>2.9030041962695536</c:v>
                      </c:pt>
                      <c:pt idx="259">
                        <c:v>3.9873283866150802</c:v>
                      </c:pt>
                      <c:pt idx="260">
                        <c:v>2.426927147439188</c:v>
                      </c:pt>
                      <c:pt idx="261">
                        <c:v>2.8146630925669007</c:v>
                      </c:pt>
                      <c:pt idx="262">
                        <c:v>7.2370015738192368</c:v>
                      </c:pt>
                      <c:pt idx="263">
                        <c:v>1.0719311832706275</c:v>
                      </c:pt>
                      <c:pt idx="264">
                        <c:v>0.25945385926127745</c:v>
                      </c:pt>
                      <c:pt idx="265">
                        <c:v>0.42601329518831771</c:v>
                      </c:pt>
                      <c:pt idx="266">
                        <c:v>2.9748280274581491</c:v>
                      </c:pt>
                      <c:pt idx="267">
                        <c:v>0.13586116930243441</c:v>
                      </c:pt>
                      <c:pt idx="268">
                        <c:v>0.48006796213942282</c:v>
                      </c:pt>
                      <c:pt idx="269">
                        <c:v>0.19494265023085783</c:v>
                      </c:pt>
                      <c:pt idx="270">
                        <c:v>0.16260524798243067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2981-4A20-A41F-C5C1D0644C50}"/>
                  </c:ext>
                </c:extLst>
              </c15:ser>
            </c15:filteredScatterSeries>
          </c:ext>
        </c:extLst>
      </c:scatterChart>
      <c:scatterChart>
        <c:scatterStyle val="smoothMarker"/>
        <c:varyColors val="0"/>
        <c:ser>
          <c:idx val="0"/>
          <c:order val="0"/>
          <c:tx>
            <c:v>1-2 storeys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'[Altri metodi - nuovo.xlsx]Oliveri'!$N$15:$N$27</c:f>
              <c:numCache>
                <c:formatCode>General</c:formatCode>
                <c:ptCount val="1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</c:numCache>
            </c:numRef>
          </c:xVal>
          <c:yVal>
            <c:numRef>
              <c:f>'[Altri metodi - nuovo.xlsx]Oliveri'!$O$15:$O$27</c:f>
              <c:numCache>
                <c:formatCode>General</c:formatCode>
                <c:ptCount val="13"/>
                <c:pt idx="0">
                  <c:v>0</c:v>
                </c:pt>
                <c:pt idx="1">
                  <c:v>4.8</c:v>
                </c:pt>
                <c:pt idx="2">
                  <c:v>7.8</c:v>
                </c:pt>
                <c:pt idx="3">
                  <c:v>12.5</c:v>
                </c:pt>
                <c:pt idx="4">
                  <c:v>15.6</c:v>
                </c:pt>
                <c:pt idx="5">
                  <c:v>17.8</c:v>
                </c:pt>
                <c:pt idx="6">
                  <c:v>19.899999999999999</c:v>
                </c:pt>
                <c:pt idx="7">
                  <c:v>22.3</c:v>
                </c:pt>
                <c:pt idx="8">
                  <c:v>24</c:v>
                </c:pt>
                <c:pt idx="9">
                  <c:v>27</c:v>
                </c:pt>
                <c:pt idx="10">
                  <c:v>31</c:v>
                </c:pt>
                <c:pt idx="11">
                  <c:v>34</c:v>
                </c:pt>
                <c:pt idx="12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981-4A20-A41F-C5C1D0644C50}"/>
            </c:ext>
          </c:extLst>
        </c:ser>
        <c:ser>
          <c:idx val="1"/>
          <c:order val="1"/>
          <c:tx>
            <c:v>&gt;2 storeys</c:v>
          </c:tx>
          <c:spPr>
            <a:ln w="19050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xVal>
            <c:numRef>
              <c:f>'[Altri metodi - nuovo.xlsx]Oliveri'!$N$15:$N$27</c:f>
              <c:numCache>
                <c:formatCode>General</c:formatCode>
                <c:ptCount val="1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</c:numCache>
            </c:numRef>
          </c:xVal>
          <c:yVal>
            <c:numRef>
              <c:f>'[Altri metodi - nuovo.xlsx]Oliveri'!$P$15:$P$27</c:f>
              <c:numCache>
                <c:formatCode>General</c:formatCode>
                <c:ptCount val="13"/>
                <c:pt idx="0">
                  <c:v>0</c:v>
                </c:pt>
                <c:pt idx="1">
                  <c:v>5.3</c:v>
                </c:pt>
                <c:pt idx="2">
                  <c:v>7.5</c:v>
                </c:pt>
                <c:pt idx="3">
                  <c:v>8.8000000000000007</c:v>
                </c:pt>
                <c:pt idx="4">
                  <c:v>9</c:v>
                </c:pt>
                <c:pt idx="5">
                  <c:v>9.6999999999999993</c:v>
                </c:pt>
                <c:pt idx="6">
                  <c:v>9.9</c:v>
                </c:pt>
                <c:pt idx="7">
                  <c:v>10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13</c:v>
                </c:pt>
                <c:pt idx="12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981-4A20-A41F-C5C1D0644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762255"/>
        <c:axId val="169908079"/>
      </c:scatterChart>
      <c:valAx>
        <c:axId val="164762255"/>
        <c:scaling>
          <c:orientation val="minMax"/>
          <c:max val="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it-IT" sz="1200" dirty="0"/>
                  <a:t>water depth m</a:t>
                </a:r>
              </a:p>
            </c:rich>
          </c:tx>
          <c:layout>
            <c:manualLayout>
              <c:xMode val="edge"/>
              <c:yMode val="edge"/>
              <c:x val="0.38616391004508405"/>
              <c:y val="0.756962909604246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it-IT"/>
          </a:p>
        </c:txPr>
        <c:crossAx val="169908079"/>
        <c:crosses val="autoZero"/>
        <c:crossBetween val="midCat"/>
        <c:majorUnit val="0.5"/>
      </c:valAx>
      <c:valAx>
        <c:axId val="169908079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it-IT" dirty="0"/>
                  <a:t>damage %</a:t>
                </a:r>
              </a:p>
            </c:rich>
          </c:tx>
          <c:layout>
            <c:manualLayout>
              <c:xMode val="edge"/>
              <c:yMode val="edge"/>
              <c:x val="0"/>
              <c:y val="0.100632425090374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it-IT"/>
          </a:p>
        </c:txPr>
        <c:crossAx val="164762255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55365000982941E-2"/>
          <c:y val="0.86787013150509051"/>
          <c:w val="0.91569357816579133"/>
          <c:h val="0.109396325459317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A29E-8A54-4DD2-8296-31042F8D92BB}" type="datetimeFigureOut">
              <a:rPr lang="en-GB" smtClean="0"/>
              <a:t>11/06/2019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5CD38-FF00-4952-AA37-24829DF00679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4267682"/>
            <a:ext cx="12192000" cy="259031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79" y="4582216"/>
            <a:ext cx="10363200" cy="9683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79" y="5535827"/>
            <a:ext cx="10363200" cy="105864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grpSp>
        <p:nvGrpSpPr>
          <p:cNvPr id="127" name="Gruppo 126"/>
          <p:cNvGrpSpPr/>
          <p:nvPr userDrawn="1"/>
        </p:nvGrpSpPr>
        <p:grpSpPr>
          <a:xfrm>
            <a:off x="0" y="4275921"/>
            <a:ext cx="12192000" cy="176557"/>
            <a:chOff x="1218340" y="275867"/>
            <a:chExt cx="17715122" cy="567843"/>
          </a:xfrm>
        </p:grpSpPr>
        <p:cxnSp>
          <p:nvCxnSpPr>
            <p:cNvPr id="128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1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" y="0"/>
            <a:ext cx="12192000" cy="450494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>
            <a:off x="0" y="4258891"/>
            <a:ext cx="12192000" cy="2615070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" name="Gruppo 2"/>
          <p:cNvGrpSpPr/>
          <p:nvPr userDrawn="1"/>
        </p:nvGrpSpPr>
        <p:grpSpPr>
          <a:xfrm>
            <a:off x="0" y="4267683"/>
            <a:ext cx="12192000" cy="176557"/>
            <a:chOff x="1218340" y="275867"/>
            <a:chExt cx="17715122" cy="567843"/>
          </a:xfrm>
        </p:grpSpPr>
        <p:cxnSp>
          <p:nvCxnSpPr>
            <p:cNvPr id="4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4" descr="Y:\IMMAGINE _COORDINATA_2014\LOGO_UFFICIALE\01_Polimi_centrato\eps\01_Polimi_centrato_COL_negativ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46" y="2530701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0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10" y="1089904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868" y="6346379"/>
            <a:ext cx="2960496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CasellaDiTesto 127"/>
          <p:cNvSpPr txBox="1"/>
          <p:nvPr userDrawn="1"/>
        </p:nvSpPr>
        <p:spPr>
          <a:xfrm>
            <a:off x="210371" y="6363506"/>
            <a:ext cx="768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FFFF"/>
                </a:solidFill>
                <a:latin typeface="Arial"/>
                <a:cs typeface="Arial"/>
              </a:rPr>
              <a:t>F. Ballio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0" name="Immagine 1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662" y="137332"/>
            <a:ext cx="789424" cy="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11/06/2019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2492105" y="4587915"/>
            <a:ext cx="8230323" cy="1448214"/>
          </a:xfrm>
        </p:spPr>
        <p:txBody>
          <a:bodyPr>
            <a:noAutofit/>
          </a:bodyPr>
          <a:lstStyle/>
          <a:p>
            <a:r>
              <a:rPr lang="it-IT" sz="2800" dirty="0"/>
              <a:t>Il modello </a:t>
            </a:r>
            <a:r>
              <a:rPr lang="it-IT" sz="2800" dirty="0" err="1"/>
              <a:t>simple</a:t>
            </a:r>
            <a:r>
              <a:rPr lang="it-IT" sz="2800" dirty="0"/>
              <a:t>-INSYDE per la valutazione del danno alluvionale al settore residenziale</a:t>
            </a:r>
            <a:br>
              <a:rPr lang="it-IT" sz="2800" dirty="0"/>
            </a:br>
            <a:r>
              <a:rPr lang="en-GB" sz="2800" dirty="0"/>
              <a:t/>
            </a:r>
            <a:br>
              <a:rPr lang="en-GB" sz="2800" dirty="0"/>
            </a:br>
            <a:endParaRPr lang="it-IT" sz="2800" dirty="0"/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2530205" y="5500591"/>
            <a:ext cx="7772400" cy="393699"/>
          </a:xfrm>
        </p:spPr>
        <p:txBody>
          <a:bodyPr>
            <a:normAutofit/>
          </a:bodyPr>
          <a:lstStyle/>
          <a:p>
            <a:r>
              <a:rPr lang="it-IT" sz="1800" dirty="0" smtClean="0">
                <a:solidFill>
                  <a:schemeClr val="bg1"/>
                </a:solidFill>
              </a:rPr>
              <a:t>Francesco Ballio, Milano, 11 Giugno 2019</a:t>
            </a:r>
            <a:endParaRPr lang="it-IT" sz="1800" dirty="0">
              <a:solidFill>
                <a:schemeClr val="bg1"/>
              </a:solidFill>
            </a:endParaRPr>
          </a:p>
          <a:p>
            <a:pPr algn="ctr"/>
            <a:endParaRPr lang="it-IT" sz="1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7" y="4610817"/>
            <a:ext cx="1756737" cy="18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AAB2BAE6-87D0-4CF8-9D29-038FAAB7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14" y="2299260"/>
            <a:ext cx="2682923" cy="27368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E77DEB-61D4-4B82-B779-A5DA52EEE81E}"/>
              </a:ext>
            </a:extLst>
          </p:cNvPr>
          <p:cNvSpPr txBox="1"/>
          <p:nvPr/>
        </p:nvSpPr>
        <p:spPr>
          <a:xfrm>
            <a:off x="1326861" y="1360217"/>
            <a:ext cx="24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INSYDE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5000CB-BF1B-49E9-A3BE-DAA1DCD6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91" y="2753340"/>
            <a:ext cx="2728542" cy="282075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69DACD0-6C05-46FD-874D-66F3801E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976" y="3207420"/>
            <a:ext cx="3001425" cy="2718383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E0D33349-008D-4E77-A1F3-8F6B56570105}"/>
              </a:ext>
            </a:extLst>
          </p:cNvPr>
          <p:cNvSpPr/>
          <p:nvPr/>
        </p:nvSpPr>
        <p:spPr>
          <a:xfrm>
            <a:off x="6521215" y="1333938"/>
            <a:ext cx="42834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Simple-INSYDE</a:t>
            </a:r>
          </a:p>
          <a:p>
            <a:pPr algn="ctr"/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9BA4E0AB-2C0E-40FD-87DE-F50F6B30CB16}"/>
              </a:ext>
            </a:extLst>
          </p:cNvPr>
          <p:cNvSpPr/>
          <p:nvPr/>
        </p:nvSpPr>
        <p:spPr>
          <a:xfrm>
            <a:off x="5588800" y="3910633"/>
            <a:ext cx="570700" cy="352806"/>
          </a:xfrm>
          <a:prstGeom prst="rightArrow">
            <a:avLst/>
          </a:prstGeom>
          <a:solidFill>
            <a:srgbClr val="728FA5"/>
          </a:solidFill>
          <a:ln>
            <a:solidFill>
              <a:srgbClr val="728F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A3B6672-54EC-426B-899E-6B0B5CBD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it-IT" dirty="0" smtClean="0"/>
              <a:t>Semplificazione</a:t>
            </a:r>
            <a:r>
              <a:rPr lang="en-GB" dirty="0" smtClean="0"/>
              <a:t> </a:t>
            </a:r>
            <a:r>
              <a:rPr lang="en-GB" dirty="0"/>
              <a:t>del modello INSYDE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01534362-C5D5-4066-8E27-676C1D829BB5}"/>
                  </a:ext>
                </a:extLst>
              </p:cNvPr>
              <p:cNvSpPr/>
              <p:nvPr/>
            </p:nvSpPr>
            <p:spPr>
              <a:xfrm>
                <a:off x="6817408" y="3834432"/>
                <a:ext cx="36402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/>
                <a14:m>
                  <m:oMath xmlns:m="http://schemas.openxmlformats.org/officeDocument/2006/math">
                    <m:r>
                      <a:rPr lang="en-GB" sz="2200" b="1" i="1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GB" sz="2200" b="1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GB" sz="22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22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200" b="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</m:oMath>
                </a14:m>
                <a:r>
                  <a:rPr lang="en-GB" sz="22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(…)</m:t>
                    </m:r>
                  </m:oMath>
                </a14:m>
                <a:endParaRPr lang="en-GB" sz="2200" b="1" dirty="0"/>
              </a:p>
            </p:txBody>
          </p:sp>
        </mc:Choice>
        <mc:Fallback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01534362-C5D5-4066-8E27-676C1D829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408" y="3834432"/>
                <a:ext cx="3640292" cy="430887"/>
              </a:xfrm>
              <a:prstGeom prst="rect">
                <a:avLst/>
              </a:prstGeom>
              <a:blipFill>
                <a:blip r:embed="rId5"/>
                <a:stretch>
                  <a:fillRect r="-836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3"/>
          <p:cNvSpPr/>
          <p:nvPr/>
        </p:nvSpPr>
        <p:spPr>
          <a:xfrm>
            <a:off x="6684899" y="3695700"/>
            <a:ext cx="3906902" cy="707886"/>
          </a:xfrm>
          <a:prstGeom prst="rect">
            <a:avLst/>
          </a:prstGeom>
          <a:noFill/>
          <a:ln w="38100">
            <a:solidFill>
              <a:srgbClr val="728FA5"/>
            </a:solidFill>
          </a:ln>
        </p:spPr>
        <p:txBody>
          <a:bodyPr wrap="square" rtlCol="0">
            <a:spAutoFit/>
          </a:bodyPr>
          <a:lstStyle/>
          <a:p>
            <a:endParaRPr lang="it-IT" sz="2000" dirty="0" smtClean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0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AAB2BAE6-87D0-4CF8-9D29-038FAAB7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14" y="2299260"/>
            <a:ext cx="2682923" cy="27368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E77DEB-61D4-4B82-B779-A5DA52EEE81E}"/>
              </a:ext>
            </a:extLst>
          </p:cNvPr>
          <p:cNvSpPr txBox="1"/>
          <p:nvPr/>
        </p:nvSpPr>
        <p:spPr>
          <a:xfrm>
            <a:off x="1326861" y="1360217"/>
            <a:ext cx="24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INSYDE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5000CB-BF1B-49E9-A3BE-DAA1DCD6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91" y="2753340"/>
            <a:ext cx="2728542" cy="282075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69DACD0-6C05-46FD-874D-66F3801E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976" y="3207420"/>
            <a:ext cx="3001425" cy="2718383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E0D33349-008D-4E77-A1F3-8F6B56570105}"/>
              </a:ext>
            </a:extLst>
          </p:cNvPr>
          <p:cNvSpPr/>
          <p:nvPr/>
        </p:nvSpPr>
        <p:spPr>
          <a:xfrm>
            <a:off x="6521215" y="1333938"/>
            <a:ext cx="42834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Simple-INSYDE</a:t>
            </a:r>
          </a:p>
          <a:p>
            <a:pPr algn="ctr"/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9BA4E0AB-2C0E-40FD-87DE-F50F6B30CB16}"/>
              </a:ext>
            </a:extLst>
          </p:cNvPr>
          <p:cNvSpPr/>
          <p:nvPr/>
        </p:nvSpPr>
        <p:spPr>
          <a:xfrm>
            <a:off x="4939856" y="3970828"/>
            <a:ext cx="292817" cy="192891"/>
          </a:xfrm>
          <a:prstGeom prst="rightArrow">
            <a:avLst/>
          </a:prstGeom>
          <a:solidFill>
            <a:srgbClr val="728FA5"/>
          </a:solidFill>
          <a:ln>
            <a:solidFill>
              <a:srgbClr val="728F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A3B6672-54EC-426B-899E-6B0B5CBD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it-IT" dirty="0" smtClean="0"/>
              <a:t>Semplificazione</a:t>
            </a:r>
            <a:r>
              <a:rPr lang="en-GB" dirty="0" smtClean="0"/>
              <a:t> </a:t>
            </a:r>
            <a:r>
              <a:rPr lang="en-GB" dirty="0"/>
              <a:t>del modello INSYDE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01534362-C5D5-4066-8E27-676C1D829BB5}"/>
                  </a:ext>
                </a:extLst>
              </p:cNvPr>
              <p:cNvSpPr/>
              <p:nvPr/>
            </p:nvSpPr>
            <p:spPr>
              <a:xfrm>
                <a:off x="6993934" y="1737212"/>
                <a:ext cx="36402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/>
                <a14:m>
                  <m:oMath xmlns:m="http://schemas.openxmlformats.org/officeDocument/2006/math">
                    <m:r>
                      <a:rPr lang="en-GB" sz="2200" b="1" i="1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GB" sz="2200" b="1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GB" sz="22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22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200" b="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</m:oMath>
                </a14:m>
                <a:r>
                  <a:rPr lang="en-GB" sz="22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GB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(…)</m:t>
                    </m:r>
                  </m:oMath>
                </a14:m>
                <a:endParaRPr lang="en-GB" sz="2200" b="1" dirty="0"/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01534362-C5D5-4066-8E27-676C1D829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934" y="1737212"/>
                <a:ext cx="3640292" cy="430887"/>
              </a:xfrm>
              <a:prstGeom prst="rect">
                <a:avLst/>
              </a:prstGeom>
              <a:blipFill>
                <a:blip r:embed="rId5"/>
                <a:stretch>
                  <a:fillRect r="-100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4">
            <a:extLst>
              <a:ext uri="{FF2B5EF4-FFF2-40B4-BE49-F238E27FC236}">
                <a16:creationId xmlns:a16="http://schemas.microsoft.com/office/drawing/2014/main" id="{34212B89-5547-4018-A4DA-296D4914FBD5}"/>
              </a:ext>
            </a:extLst>
          </p:cNvPr>
          <p:cNvSpPr txBox="1"/>
          <p:nvPr/>
        </p:nvSpPr>
        <p:spPr>
          <a:xfrm>
            <a:off x="5348166" y="2425199"/>
            <a:ext cx="6690538" cy="37600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it-IT" sz="2000" u="sng" dirty="0" smtClean="0">
                <a:ea typeface="Open Sans" panose="020B0606030504020204" pitchFamily="34" charset="0"/>
                <a:cs typeface="Open Sans" panose="020B0606030504020204" pitchFamily="34" charset="0"/>
              </a:rPr>
              <a:t>Proposta:</a:t>
            </a:r>
          </a:p>
          <a:p>
            <a:pPr marL="514350" indent="-514350" algn="just">
              <a:lnSpc>
                <a:spcPts val="2600"/>
              </a:lnSpc>
              <a:buFontTx/>
              <a:buAutoNum type="arabicPeriod"/>
            </a:pP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Mantenere la struttura di modello multivariato basato su analisi </a:t>
            </a:r>
            <a:r>
              <a:rPr lang="it-IT" sz="20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expert-based</a:t>
            </a:r>
            <a:endParaRPr lang="it-IT" sz="20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algn="just">
              <a:lnSpc>
                <a:spcPts val="2600"/>
              </a:lnSpc>
              <a:buFontTx/>
              <a:buAutoNum type="arabicPeriod"/>
            </a:pP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Proporre un modello utilizzabile anche da utenti non esperti</a:t>
            </a:r>
          </a:p>
          <a:p>
            <a:pPr marL="514350" indent="-514350" algn="just">
              <a:lnSpc>
                <a:spcPts val="2600"/>
              </a:lnSpc>
              <a:buFontTx/>
              <a:buAutoNum type="arabicPeriod"/>
            </a:pP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Proporre una struttura del modello che permetta una più diretta osservazione delle relazioni tra il danno e le sue variabili esplicative</a:t>
            </a:r>
          </a:p>
          <a:p>
            <a:pPr marL="514350" indent="-514350" algn="just">
              <a:lnSpc>
                <a:spcPts val="2600"/>
              </a:lnSpc>
              <a:buAutoNum type="arabicPeriod"/>
            </a:pP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Proporre una versione che richieda variabili in ingresso reperibili in open database </a:t>
            </a:r>
          </a:p>
          <a:p>
            <a:pPr marL="514350" indent="-514350" algn="just">
              <a:lnSpc>
                <a:spcPts val="2600"/>
              </a:lnSpc>
              <a:buAutoNum type="arabicPeriod"/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2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</a:t>
            </a:r>
            <a:r>
              <a:rPr lang="it-IT" dirty="0" smtClean="0"/>
              <a:t>. Simple-INSYDE</a:t>
            </a:r>
            <a:br>
              <a:rPr lang="it-IT" dirty="0" smtClean="0"/>
            </a:br>
            <a:r>
              <a:rPr lang="it-IT" sz="2000" b="0" dirty="0" smtClean="0"/>
              <a:t>Metodo</a:t>
            </a:r>
            <a:endParaRPr lang="it-IT" sz="2000" b="0" dirty="0"/>
          </a:p>
        </p:txBody>
      </p:sp>
      <p:sp>
        <p:nvSpPr>
          <p:cNvPr id="6" name="CasellaDiTesto 131">
            <a:extLst>
              <a:ext uri="{FF2B5EF4-FFF2-40B4-BE49-F238E27FC236}">
                <a16:creationId xmlns:a16="http://schemas.microsoft.com/office/drawing/2014/main" id="{4359D2C7-8AC7-4745-8ED2-BF2BC40C304C}"/>
              </a:ext>
            </a:extLst>
          </p:cNvPr>
          <p:cNvSpPr txBox="1"/>
          <p:nvPr/>
        </p:nvSpPr>
        <p:spPr>
          <a:xfrm>
            <a:off x="384694" y="1295764"/>
            <a:ext cx="11441391" cy="4955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1. Definizione della struttura semplificata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Danno totale come somma </a:t>
            </a:r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di 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componenti: </a:t>
            </a:r>
            <a:r>
              <a:rPr lang="en-GB" sz="2000" dirty="0">
                <a:cs typeface="Times New Roman" panose="02020603050405020304" pitchFamily="18" charset="0"/>
                <a:sym typeface="Wingdings" panose="05000000000000000000" pitchFamily="2" charset="2"/>
              </a:rPr>
              <a:t>Storey + Basement + Floor + Boiler</a:t>
            </a: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Danno espresso in termini </a:t>
            </a: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relativi (rispetto al costo 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di ricostruzione del piano </a:t>
            </a: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esposto)</a:t>
            </a: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it-IT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2. Selezione delle principali variabili </a:t>
            </a:r>
            <a:r>
              <a:rPr lang="it-IT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esplicative </a:t>
            </a:r>
            <a:r>
              <a:rPr lang="it-IT" sz="2000" b="1" dirty="0" smtClean="0"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h, </a:t>
            </a:r>
            <a:r>
              <a:rPr lang="it-IT" sz="2000" b="1" dirty="0" err="1" smtClean="0"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du</a:t>
            </a:r>
            <a:r>
              <a:rPr lang="it-IT" sz="2000" b="1" dirty="0" smtClean="0"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q, A, FL, LM, BS</a:t>
            </a:r>
            <a:endParaRPr lang="it-IT" sz="20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Analisi di sensitività locale per valutare l’influenza delle variabili di vulnerabilità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Selezione</a:t>
            </a:r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delle variabili disponibili nel contesto italiano</a:t>
            </a:r>
          </a:p>
          <a:p>
            <a:pPr algn="just"/>
            <a:endParaRPr lang="it-IT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3. I</a:t>
            </a:r>
            <a:r>
              <a:rPr lang="it-IT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nterpolazione</a:t>
            </a:r>
            <a:endParaRPr lang="it-IT" sz="20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Il valore delle variabili di input viene fatto variare uno alla volta, al fine di </a:t>
            </a:r>
          </a:p>
          <a:p>
            <a:pPr lvl="0" algn="just"/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individuare funzioni semplici adatte a rappresentare la relazione tra il </a:t>
            </a:r>
          </a:p>
          <a:p>
            <a:pPr lvl="0" algn="just"/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danno e le variabili esplicative scelte. </a:t>
            </a:r>
          </a:p>
          <a:p>
            <a:pPr lvl="0" algn="just"/>
            <a:endParaRPr lang="it-IT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4. Calibrazione</a:t>
            </a:r>
          </a:p>
          <a:p>
            <a:pPr lvl="0" algn="just"/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Confronto tra il danno stimato dal modello originale e la versione </a:t>
            </a:r>
          </a:p>
          <a:p>
            <a:pPr lvl="0" algn="just"/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semplificata per un campione di 10000 edifici le cui variabili sono definiti </a:t>
            </a:r>
          </a:p>
          <a:p>
            <a:pPr lvl="0" algn="just"/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in maniera casuale.</a:t>
            </a:r>
          </a:p>
        </p:txBody>
      </p:sp>
      <p:pic>
        <p:nvPicPr>
          <p:cNvPr id="7" name="Immagine 144">
            <a:extLst>
              <a:ext uri="{FF2B5EF4-FFF2-40B4-BE49-F238E27FC236}">
                <a16:creationId xmlns:a16="http://schemas.microsoft.com/office/drawing/2014/main" id="{204CB977-823D-4423-9119-2288FC91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25" y="3669598"/>
            <a:ext cx="3946108" cy="23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89793-1E3B-452D-B4EA-5DC7A5CA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100464"/>
            <a:ext cx="11441391" cy="840400"/>
          </a:xfrm>
        </p:spPr>
        <p:txBody>
          <a:bodyPr>
            <a:norm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Simple-INSYDE</a:t>
            </a:r>
            <a:br>
              <a:rPr lang="en-GB" dirty="0"/>
            </a:br>
            <a:r>
              <a:rPr lang="en-GB" sz="2000" b="0" dirty="0"/>
              <a:t>Le funzioni finali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F376D095-57EF-4A43-A9D9-8B62A00B70A3}"/>
                  </a:ext>
                </a:extLst>
              </p:cNvPr>
              <p:cNvSpPr/>
              <p:nvPr/>
            </p:nvSpPr>
            <p:spPr>
              <a:xfrm>
                <a:off x="1707407" y="2438426"/>
                <a:ext cx="5005755" cy="3867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GB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𝒔𝒕𝒐𝒓𝒆𝒚</m:t>
                          </m:r>
                        </m:sub>
                      </m:sSub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𝒉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𝑳𝑴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𝒅𝒖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𝑩𝑺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𝑭𝑳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𝒒</m:t>
                      </m:r>
                      <m:r>
                        <a:rPr lang="en-GB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GB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h</m:t>
                          </m:r>
                        </m:e>
                      </m:d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0.17</m:t>
                          </m:r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−0.02</m:t>
                          </m:r>
                          <m:sSup>
                            <m:sSupPr>
                              <m:ctrlP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0.2+</m:t>
                          </m:r>
                          <m:f>
                            <m:fPr>
                              <m:ctrlP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𝐿𝑀</m:t>
                          </m:r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</m:d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1+0.15∙</m:t>
                              </m:r>
                              <m:func>
                                <m:funcPr>
                                  <m:ctrlP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arctan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GB" sz="14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1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−36</m:t>
                                      </m:r>
                                    </m:e>
                                  </m:d>
                                  <m:r>
                                    <a:rPr lang="en-GB" sz="14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   </m:t>
                                  </m:r>
                                </m:e>
                              </m:func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𝐿𝑀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𝑙𝑜𝑤</m:t>
                              </m:r>
                            </m:e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0.8+0.2∙</m:t>
                              </m:r>
                              <m:func>
                                <m:funcPr>
                                  <m:ctrlP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arctan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GB" sz="14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1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−36</m:t>
                                      </m:r>
                                    </m:e>
                                  </m:d>
                                  <m:r>
                                    <a:rPr lang="en-GB" sz="14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  </m:t>
                                  </m:r>
                                </m:e>
                              </m:func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𝐿𝑀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h𝑖𝑔h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𝐵𝑆</m:t>
                          </m:r>
                        </m:e>
                      </m:d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1.35,  &amp;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𝐵𝑆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𝑚𝑎𝑠𝑜𝑛𝑟𝑦</m:t>
                              </m:r>
                            </m:e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1,  &amp;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𝑒𝑙𝑠𝑒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𝐹𝐿</m:t>
                          </m:r>
                        </m:e>
                      </m:d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1.5,  &amp;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𝐹𝐿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h𝑖𝑔h</m:t>
                              </m:r>
                            </m:e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1,  &amp;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𝑒𝑙𝑠𝑒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𝑞</m:t>
                          </m:r>
                        </m:e>
                      </m:d>
                      <m:r>
                        <a:rPr lang="en-GB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1.2,  &amp;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=1,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𝑝𝑟𝑒𝑠𝑒𝑛𝑐𝑒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𝑜𝑓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𝑝𝑜𝑙𝑙𝑢𝑡𝑎𝑛𝑡𝑠</m:t>
                              </m:r>
                            </m:e>
                            <m:e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1,  &amp;</m:t>
                              </m:r>
                              <m:r>
                                <a:rPr lang="en-GB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𝑒𝑙𝑠𝑒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F376D095-57EF-4A43-A9D9-8B62A00B70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407" y="2438426"/>
                <a:ext cx="5005755" cy="38675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8E1DADD4-6E5A-492D-8C1E-7A478810FD82}"/>
                  </a:ext>
                </a:extLst>
              </p:cNvPr>
              <p:cNvSpPr/>
              <p:nvPr/>
            </p:nvSpPr>
            <p:spPr>
              <a:xfrm>
                <a:off x="6855512" y="4811520"/>
                <a:ext cx="5790845" cy="1042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𝒃𝒐𝒊𝒍𝒆𝒓</m:t>
                          </m:r>
                        </m:sub>
                      </m:sSub>
                      <m:r>
                        <a:rPr lang="it-IT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it-IT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d>
                        <m:dPr>
                          <m:ctrlP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it-IT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𝑩𝑨</m:t>
                          </m:r>
                          <m:r>
                            <a:rPr lang="it-IT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it-IT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</m:d>
                    </m:oMath>
                  </m:oMathPara>
                </a14:m>
                <a:endParaRPr lang="en-GB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lvl="1" indent="45720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0.015,  &amp;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𝐵𝐴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≠0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𝑜𝑟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𝐵𝐴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=0 &amp;&amp;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𝑎𝑛𝑑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&gt;1.6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0,  &amp;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𝑒𝑙𝑠𝑒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8E1DADD4-6E5A-492D-8C1E-7A478810F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512" y="4811520"/>
                <a:ext cx="5790845" cy="10422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021FA259-0FD3-4E64-AEF0-0902A69D3C23}"/>
                  </a:ext>
                </a:extLst>
              </p:cNvPr>
              <p:cNvSpPr/>
              <p:nvPr/>
            </p:nvSpPr>
            <p:spPr>
              <a:xfrm>
                <a:off x="6855512" y="2438426"/>
                <a:ext cx="6096000" cy="12038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𝒃𝒂𝒔𝒆𝒎𝒆𝒏𝒕</m:t>
                          </m:r>
                        </m:sub>
                      </m:sSub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d>
                        <m:dPr>
                          <m:ctrlP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𝑩𝑨</m:t>
                          </m:r>
                        </m:e>
                      </m:d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𝒅𝒖</m:t>
                      </m:r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GB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=(0.02+</m:t>
                    </m:r>
                    <m:f>
                      <m:fPr>
                        <m:ctrlP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0.35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𝐵𝐴</m:t>
                            </m:r>
                          </m:e>
                        </m:rad>
                      </m:den>
                    </m:f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GB" sz="1400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 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𝑑𝑢</m:t>
                          </m:r>
                        </m:e>
                      </m:d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=1+0.3</m:t>
                      </m:r>
                      <m:func>
                        <m:funcPr>
                          <m:ctrlP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𝑎𝑟𝑐𝑡𝑎𝑛</m:t>
                          </m:r>
                        </m:fName>
                        <m:e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𝑑𝑢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−36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400" i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021FA259-0FD3-4E64-AEF0-0902A69D3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512" y="2438426"/>
                <a:ext cx="6096000" cy="12038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3CC4D333-57D7-40E3-80E8-73BB442947C3}"/>
                  </a:ext>
                </a:extLst>
              </p:cNvPr>
              <p:cNvSpPr/>
              <p:nvPr/>
            </p:nvSpPr>
            <p:spPr>
              <a:xfrm>
                <a:off x="6855512" y="3642282"/>
                <a:ext cx="6096000" cy="10640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GB" sz="1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𝒇𝒍𝒐𝒐𝒓</m:t>
                          </m:r>
                        </m:sub>
                      </m:sSub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1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𝒇</m:t>
                      </m:r>
                      <m:d>
                        <m:dPr>
                          <m:ctrlP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𝒉</m:t>
                          </m:r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GB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𝑭𝑳</m:t>
                          </m:r>
                        </m:e>
                      </m:d>
                    </m:oMath>
                  </m:oMathPara>
                </a14:m>
                <a:endParaRPr lang="en-GB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0.04,  &amp;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𝑖𝑓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&gt;0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𝑎𝑛𝑑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𝐹𝐿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h𝑖𝑔h</m:t>
                              </m:r>
                            </m:e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0,  &amp;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𝑒𝑙𝑠𝑒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3CC4D333-57D7-40E3-80E8-73BB44294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512" y="3642282"/>
                <a:ext cx="6096000" cy="10640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1356336" y="1342821"/>
                <a:ext cx="9282953" cy="9388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𝑅𝑉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𝑏𝑎𝑠𝑒𝑚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𝑏𝑎𝑠𝑒𝑚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𝑏𝑎𝑠𝑒𝑚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𝑅𝑉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𝑠𝑡𝑜𝑟𝑒𝑦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𝑠𝑡𝑜𝑟𝑒𝑦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∙(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𝑠𝑡𝑜𝑟𝑒𝑦𝑖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𝑓𝑙𝑜𝑜𝑟𝑖</m:t>
                              </m:r>
                            </m:sub>
                          </m:sSub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𝑏𝑜𝑖𝑙𝑒𝑟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336" y="1342821"/>
                <a:ext cx="9282953" cy="93883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89793-1E3B-452D-B4EA-5DC7A5CA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100464"/>
            <a:ext cx="11441391" cy="840400"/>
          </a:xfrm>
        </p:spPr>
        <p:txBody>
          <a:bodyPr>
            <a:norm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Simple-INSYDE</a:t>
            </a:r>
            <a:br>
              <a:rPr lang="en-GB" dirty="0"/>
            </a:br>
            <a:r>
              <a:rPr lang="en-GB" sz="2000" b="0" dirty="0" err="1" smtClean="0"/>
              <a:t>Confronto</a:t>
            </a:r>
            <a:r>
              <a:rPr lang="en-GB" sz="2000" b="0" dirty="0" smtClean="0"/>
              <a:t> complete - </a:t>
            </a:r>
            <a:r>
              <a:rPr lang="en-GB" sz="2000" b="0" dirty="0" err="1" smtClean="0"/>
              <a:t>semplificato</a:t>
            </a:r>
            <a:endParaRPr lang="en-GB" sz="2000" b="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347" b="1853"/>
          <a:stretch/>
        </p:blipFill>
        <p:spPr>
          <a:xfrm>
            <a:off x="165100" y="1374560"/>
            <a:ext cx="3942042" cy="196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457" y="3598659"/>
            <a:ext cx="292100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" name="Immagine 144">
            <a:extLst>
              <a:ext uri="{FF2B5EF4-FFF2-40B4-BE49-F238E27FC236}">
                <a16:creationId xmlns:a16="http://schemas.microsoft.com/office/drawing/2014/main" id="{204CB977-823D-4423-9119-2288FC91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057" y="2163074"/>
            <a:ext cx="4491485" cy="265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14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B8C10-70F7-42F4-B20D-D3CA69C7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>
            <a:norm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Simple-INSYDE</a:t>
            </a:r>
            <a:r>
              <a:rPr lang="en-GB" sz="2500" dirty="0"/>
              <a:t/>
            </a:r>
            <a:br>
              <a:rPr lang="en-GB" sz="2500" dirty="0"/>
            </a:br>
            <a:r>
              <a:rPr lang="en-GB" sz="2000" b="0" dirty="0"/>
              <a:t>Peso delle diverse componenti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033D0A-800D-4904-978D-2B65E977159B}"/>
              </a:ext>
            </a:extLst>
          </p:cNvPr>
          <p:cNvSpPr txBox="1"/>
          <p:nvPr/>
        </p:nvSpPr>
        <p:spPr>
          <a:xfrm>
            <a:off x="1156678" y="5159330"/>
            <a:ext cx="4948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Caso: Evento di 36h, assenza inquinanti, abitazione di Area=100 m</a:t>
            </a:r>
            <a:r>
              <a:rPr lang="it-IT" baseline="30000" dirty="0" smtClean="0"/>
              <a:t>2</a:t>
            </a:r>
            <a:r>
              <a:rPr lang="it-IT" dirty="0" smtClean="0"/>
              <a:t>, alta finitura, bassa manutenzione, in cemento armato.</a:t>
            </a:r>
            <a:endParaRPr lang="it-IT" dirty="0"/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24A78A07-76FA-449A-BEC3-FA13B6573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580186"/>
              </p:ext>
            </p:extLst>
          </p:nvPr>
        </p:nvGraphicFramePr>
        <p:xfrm>
          <a:off x="7147560" y="1762074"/>
          <a:ext cx="4308764" cy="23774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5564">
                  <a:extLst>
                    <a:ext uri="{9D8B030D-6E8A-4147-A177-3AD203B41FA5}">
                      <a16:colId xmlns:a16="http://schemas.microsoft.com/office/drawing/2014/main" val="696354259"/>
                    </a:ext>
                  </a:extLst>
                </a:gridCol>
                <a:gridCol w="1662545">
                  <a:extLst>
                    <a:ext uri="{9D8B030D-6E8A-4147-A177-3AD203B41FA5}">
                      <a16:colId xmlns:a16="http://schemas.microsoft.com/office/drawing/2014/main" val="3539086749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1397247031"/>
                    </a:ext>
                  </a:extLst>
                </a:gridCol>
              </a:tblGrid>
              <a:tr h="3414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Danno medio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3115107"/>
                  </a:ext>
                </a:extLst>
              </a:tr>
              <a:tr h="34145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storey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0.32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4007056"/>
                  </a:ext>
                </a:extLst>
              </a:tr>
              <a:tr h="34145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basement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0.07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2910539"/>
                  </a:ext>
                </a:extLst>
              </a:tr>
              <a:tr h="34145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floor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0.04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3559028"/>
                  </a:ext>
                </a:extLst>
              </a:tr>
              <a:tr h="34145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boiler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0.02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0481508"/>
                  </a:ext>
                </a:extLst>
              </a:tr>
              <a:tr h="34145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>
                          <a:effectLst/>
                        </a:rPr>
                        <a:t>tot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0.45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9478446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4BFEB75B-8B3E-498A-A900-2C09D6CFD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220"/>
            <a:ext cx="7029297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A034C5-2BBE-4FED-BD1C-519E077E45E7}"/>
              </a:ext>
            </a:extLst>
          </p:cNvPr>
          <p:cNvSpPr txBox="1"/>
          <p:nvPr/>
        </p:nvSpPr>
        <p:spPr>
          <a:xfrm>
            <a:off x="471055" y="4843653"/>
            <a:ext cx="1067123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Condizioni</a:t>
            </a:r>
          </a:p>
          <a:p>
            <a:pPr algn="just"/>
            <a:r>
              <a:rPr lang="it-IT" dirty="0" smtClean="0"/>
              <a:t>Standard: 36h durata, assenza inquinanti, casa in cemento armato di bassa finitura e manutenzione.</a:t>
            </a:r>
          </a:p>
          <a:p>
            <a:pPr algn="just"/>
            <a:r>
              <a:rPr lang="it-IT" dirty="0" smtClean="0"/>
              <a:t>Worst: 62h di durata, presenza inquinanti, casa in muratura, alta finitura e bassa manutenzione.</a:t>
            </a:r>
          </a:p>
          <a:p>
            <a:pPr algn="just"/>
            <a:r>
              <a:rPr lang="it-IT" dirty="0" smtClean="0"/>
              <a:t>Better: 10 h di durata, assenza inquinanti, casa in cemento armati, di bassa finitura e alta manutenzione.</a:t>
            </a:r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729B8C10-70F7-42F4-B20D-D3CA69C7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>
            <a:norm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Simple-INSYDE</a:t>
            </a:r>
            <a:r>
              <a:rPr lang="en-GB" sz="2500" dirty="0"/>
              <a:t/>
            </a:r>
            <a:br>
              <a:rPr lang="en-GB" sz="2500" dirty="0"/>
            </a:br>
            <a:r>
              <a:rPr lang="en-GB" sz="2000" b="0" dirty="0"/>
              <a:t>Danno in funzione dell’area dell’edificio e durata dell’evento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80F820-B150-4FDF-A524-A1B737B4A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50" y="1165736"/>
            <a:ext cx="5724640" cy="36335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9621DF-9BE0-4B11-A0DB-FCB8A6F3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27" y="1302907"/>
            <a:ext cx="518814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40BE65-9D70-47D0-AFF4-2D151E7B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3</a:t>
            </a:r>
            <a:r>
              <a:rPr lang="it-IT" dirty="0" smtClean="0"/>
              <a:t>. Simple-INSYDE</a:t>
            </a:r>
            <a:r>
              <a:rPr lang="it-IT" sz="2500" dirty="0" smtClean="0"/>
              <a:t/>
            </a:r>
            <a:br>
              <a:rPr lang="it-IT" sz="2500" dirty="0" smtClean="0"/>
            </a:br>
            <a:r>
              <a:rPr lang="it-IT" sz="2000" b="0" dirty="0" smtClean="0"/>
              <a:t>Confronto delle due versioni di INSYDE nel caso studio di Lodi</a:t>
            </a:r>
            <a:endParaRPr lang="it-IT" sz="2000" b="0" dirty="0"/>
          </a:p>
        </p:txBody>
      </p: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CEEAC2DC-BCCC-4CC7-8598-11FBBF0A0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16413"/>
              </p:ext>
            </p:extLst>
          </p:nvPr>
        </p:nvGraphicFramePr>
        <p:xfrm>
          <a:off x="1226926" y="4708508"/>
          <a:ext cx="5049372" cy="880491"/>
        </p:xfrm>
        <a:graphic>
          <a:graphicData uri="http://schemas.openxmlformats.org/drawingml/2006/table">
            <a:tbl>
              <a:tblPr firstRow="1" firstCol="1" bandRow="1"/>
              <a:tblGrid>
                <a:gridCol w="2279278">
                  <a:extLst>
                    <a:ext uri="{9D8B030D-6E8A-4147-A177-3AD203B41FA5}">
                      <a16:colId xmlns:a16="http://schemas.microsoft.com/office/drawing/2014/main" val="3126807981"/>
                    </a:ext>
                  </a:extLst>
                </a:gridCol>
                <a:gridCol w="1264024">
                  <a:extLst>
                    <a:ext uri="{9D8B030D-6E8A-4147-A177-3AD203B41FA5}">
                      <a16:colId xmlns:a16="http://schemas.microsoft.com/office/drawing/2014/main" val="1932418018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17029319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it-IT" sz="1800" noProof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INSYDE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Simple-INSYDE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362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Danno totale 10</a:t>
                      </a:r>
                      <a:r>
                        <a:rPr lang="it-IT" sz="1800" baseline="300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6.9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296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i="1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R=SIM/OSS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noProof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it-IT" sz="18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023837"/>
                  </a:ext>
                </a:extLst>
              </a:tr>
            </a:tbl>
          </a:graphicData>
        </a:graphic>
      </p:graphicFrame>
      <p:sp>
        <p:nvSpPr>
          <p:cNvPr id="18" name="Rettangolo 17">
            <a:extLst>
              <a:ext uri="{FF2B5EF4-FFF2-40B4-BE49-F238E27FC236}">
                <a16:creationId xmlns:a16="http://schemas.microsoft.com/office/drawing/2014/main" id="{42B835C1-7D55-40B3-81F2-AC16BA7ED0DF}"/>
              </a:ext>
            </a:extLst>
          </p:cNvPr>
          <p:cNvSpPr/>
          <p:nvPr/>
        </p:nvSpPr>
        <p:spPr>
          <a:xfrm>
            <a:off x="726511" y="3846651"/>
            <a:ext cx="11099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 smtClean="0">
                <a:ea typeface="Calibri" panose="020F0502020204030204" pitchFamily="34" charset="0"/>
              </a:rPr>
              <a:t>(a) </a:t>
            </a:r>
            <a:r>
              <a:rPr lang="it-IT" sz="2000" dirty="0" smtClean="0">
                <a:ea typeface="Calibri" panose="020F0502020204030204" pitchFamily="34" charset="0"/>
              </a:rPr>
              <a:t>Danno osservato e simulato con INSYDE in termini assoluti</a:t>
            </a:r>
          </a:p>
          <a:p>
            <a:r>
              <a:rPr lang="it-IT" sz="2000" i="1" dirty="0" smtClean="0">
                <a:ea typeface="Calibri" panose="020F0502020204030204" pitchFamily="34" charset="0"/>
              </a:rPr>
              <a:t>(b) </a:t>
            </a:r>
            <a:r>
              <a:rPr lang="it-IT" sz="2000" dirty="0" smtClean="0">
                <a:ea typeface="Calibri" panose="020F0502020204030204" pitchFamily="34" charset="0"/>
              </a:rPr>
              <a:t>Danno osservato e simulato con il modello semplificato in termini assoluti</a:t>
            </a:r>
            <a:endParaRPr lang="it-IT" sz="2000" dirty="0"/>
          </a:p>
        </p:txBody>
      </p:sp>
      <p:sp>
        <p:nvSpPr>
          <p:cNvPr id="19" name="Casella di testo 2">
            <a:extLst>
              <a:ext uri="{FF2B5EF4-FFF2-40B4-BE49-F238E27FC236}">
                <a16:creationId xmlns:a16="http://schemas.microsoft.com/office/drawing/2014/main" id="{109029FE-7968-4762-97BA-BB3FAA8C9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789" y="1492044"/>
            <a:ext cx="459332" cy="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(a)</a:t>
            </a:r>
            <a:endParaRPr lang="en-GB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 di testo 2">
            <a:extLst>
              <a:ext uri="{FF2B5EF4-FFF2-40B4-BE49-F238E27FC236}">
                <a16:creationId xmlns:a16="http://schemas.microsoft.com/office/drawing/2014/main" id="{822BE291-7DA1-4760-9B5E-6236ABD70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6832" y="1492045"/>
            <a:ext cx="648368" cy="2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(b)</a:t>
            </a:r>
            <a:endParaRPr lang="en-GB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9294" y="4708508"/>
            <a:ext cx="3348318" cy="707886"/>
          </a:xfrm>
          <a:prstGeom prst="rect">
            <a:avLst/>
          </a:prstGeom>
          <a:noFill/>
          <a:ln w="38100">
            <a:solidFill>
              <a:srgbClr val="728FA5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Danno</a:t>
            </a:r>
            <a:r>
              <a:rPr lang="en-GB" sz="2000" dirty="0" smtClean="0"/>
              <a:t> </a:t>
            </a:r>
            <a:r>
              <a:rPr lang="en-GB" sz="2000" dirty="0"/>
              <a:t>simulato comparabile con quello di INSYDE</a:t>
            </a:r>
            <a:endParaRPr lang="it-IT" sz="2000" dirty="0"/>
          </a:p>
        </p:txBody>
      </p:sp>
      <p:sp>
        <p:nvSpPr>
          <p:cNvPr id="13" name="Right Arrow 12"/>
          <p:cNvSpPr/>
          <p:nvPr/>
        </p:nvSpPr>
        <p:spPr>
          <a:xfrm>
            <a:off x="7126941" y="4903864"/>
            <a:ext cx="376518" cy="317173"/>
          </a:xfrm>
          <a:prstGeom prst="rightArrow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FFECC9-DE1D-4571-BEEB-544D36E9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884" y="1308052"/>
            <a:ext cx="4224894" cy="2395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136" b="9707"/>
          <a:stretch/>
        </p:blipFill>
        <p:spPr>
          <a:xfrm>
            <a:off x="7220726" y="1492044"/>
            <a:ext cx="4224894" cy="25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2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Simple-INSYDE</a:t>
            </a:r>
            <a:br>
              <a:rPr lang="en-GB" dirty="0"/>
            </a:br>
            <a:r>
              <a:rPr lang="it-IT" sz="2000" b="0" dirty="0" smtClean="0"/>
              <a:t>Applicazione del modello semplificato per la costruzione di mappe</a:t>
            </a:r>
            <a:endParaRPr lang="it-IT" sz="2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9" y="1499906"/>
            <a:ext cx="6150764" cy="434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0" y="1522584"/>
            <a:ext cx="6118680" cy="43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A8C124-1D8C-4DB6-86BA-68C61746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56" y="1477988"/>
            <a:ext cx="11098301" cy="4048991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+mn-lt"/>
              </a:rPr>
              <a:t>Affidabilità del modello INSYDE per il contesto di analisi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+mn-lt"/>
              </a:rPr>
              <a:t>Errore di stima introdotto dall’uso di dati alla </a:t>
            </a:r>
            <a:r>
              <a:rPr lang="it-IT" dirty="0" err="1" smtClean="0">
                <a:latin typeface="+mn-lt"/>
              </a:rPr>
              <a:t>meso</a:t>
            </a:r>
            <a:r>
              <a:rPr lang="it-IT" dirty="0" smtClean="0">
                <a:latin typeface="+mn-lt"/>
              </a:rPr>
              <a:t>-scala ridotto e comparabile con quello di altri modelli alla micro-scala per il contesto Italiano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+mn-lt"/>
              </a:rPr>
              <a:t>Sviluppo di un modello semplificato, di immediato utilizzo, che mantiene le informazioni sui meccanismi di danneggiamento incluse in INSYDE e l’errore di stima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+mn-lt"/>
              </a:rPr>
              <a:t>Esplicito</a:t>
            </a:r>
            <a:r>
              <a:rPr lang="en-GB" dirty="0" smtClean="0">
                <a:latin typeface="+mn-lt"/>
              </a:rPr>
              <a:t> </a:t>
            </a:r>
            <a:r>
              <a:rPr lang="it-IT" dirty="0" smtClean="0">
                <a:latin typeface="+mn-lt"/>
              </a:rPr>
              <a:t>il</a:t>
            </a:r>
            <a:r>
              <a:rPr lang="en-GB" dirty="0" smtClean="0">
                <a:latin typeface="+mn-lt"/>
              </a:rPr>
              <a:t> </a:t>
            </a:r>
            <a:r>
              <a:rPr lang="it-IT" dirty="0" smtClean="0">
                <a:latin typeface="+mn-lt"/>
              </a:rPr>
              <a:t>tipo</a:t>
            </a:r>
            <a:r>
              <a:rPr lang="en-GB" dirty="0" smtClean="0">
                <a:latin typeface="+mn-lt"/>
              </a:rPr>
              <a:t> </a:t>
            </a:r>
            <a:r>
              <a:rPr lang="en-GB" dirty="0">
                <a:latin typeface="+mn-lt"/>
              </a:rPr>
              <a:t>di </a:t>
            </a:r>
            <a:r>
              <a:rPr lang="it-IT" dirty="0" smtClean="0">
                <a:latin typeface="+mn-lt"/>
              </a:rPr>
              <a:t>dipendenza del danno dalle diverse variabili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+mn-lt"/>
              </a:rPr>
              <a:t>Sviluppi: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+mn-lt"/>
              </a:rPr>
              <a:t>Testare la versione semplificata ad altri contesti rispetto a quello del Nord Italia</a:t>
            </a:r>
            <a:endParaRPr lang="it-IT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A42C9C-CF69-4D5E-9A8C-23BBFF4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Simple-INSYDE</a:t>
            </a:r>
            <a:br>
              <a:rPr lang="en-GB" dirty="0"/>
            </a:br>
            <a:r>
              <a:rPr lang="en-GB" sz="2000" b="0" dirty="0"/>
              <a:t>Conclusioni</a:t>
            </a:r>
            <a:endParaRPr lang="it-IT" sz="2000" b="0" dirty="0"/>
          </a:p>
        </p:txBody>
      </p:sp>
    </p:spTree>
    <p:extLst>
      <p:ext uri="{BB962C8B-B14F-4D97-AF65-F5344CB8AC3E}">
        <p14:creationId xmlns:p14="http://schemas.microsoft.com/office/powerpoint/2010/main" val="27375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Obiettivo: un modello per i danni alluvionali al settore residenziale</a:t>
            </a:r>
            <a:endParaRPr lang="it-IT" sz="2000" b="0" dirty="0"/>
          </a:p>
        </p:txBody>
      </p:sp>
      <p:pic>
        <p:nvPicPr>
          <p:cNvPr id="10" name="Picture 19" descr="alluvione_d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52" y="1872895"/>
            <a:ext cx="5832475" cy="36464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caso studio di Lodi</a:t>
            </a:r>
            <a:endParaRPr lang="it-IT" sz="2000" b="0" dirty="0"/>
          </a:p>
        </p:txBody>
      </p:sp>
      <p:graphicFrame>
        <p:nvGraphicFramePr>
          <p:cNvPr id="4" name="Grafico 253">
            <a:extLst>
              <a:ext uri="{FF2B5EF4-FFF2-40B4-BE49-F238E27FC236}">
                <a16:creationId xmlns:a16="http://schemas.microsoft.com/office/drawing/2014/main" id="{EEAB843C-3178-4F31-8A2A-FC99FA685DE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832378" y="1230452"/>
          <a:ext cx="5359622" cy="490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8085F4CD-315B-48EF-9C40-AE9CB64AFD4C}"/>
              </a:ext>
            </a:extLst>
          </p:cNvPr>
          <p:cNvSpPr/>
          <p:nvPr/>
        </p:nvSpPr>
        <p:spPr>
          <a:xfrm>
            <a:off x="4414591" y="4559568"/>
            <a:ext cx="3070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7.8 </a:t>
            </a:r>
            <a:r>
              <a:rPr lang="it-IT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M€ 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di danno complessivo alle </a:t>
            </a: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abitazioni: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strutture 4,2 M</a:t>
            </a:r>
            <a:r>
              <a:rPr lang="it-IT" sz="2000" dirty="0" smtClean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contenuti 3,6 M</a:t>
            </a:r>
            <a:r>
              <a:rPr lang="it-IT" sz="2000" dirty="0" smtClean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€</a:t>
            </a: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4F7C76-339B-4A3C-913B-501FA6D3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18442" r="14043" b="47260"/>
          <a:stretch/>
        </p:blipFill>
        <p:spPr>
          <a:xfrm>
            <a:off x="198433" y="1413561"/>
            <a:ext cx="4115395" cy="35605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9892B8A-38A2-466D-9752-751B8036C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55821" r="68726" b="35794"/>
          <a:stretch/>
        </p:blipFill>
        <p:spPr>
          <a:xfrm>
            <a:off x="141331" y="5012587"/>
            <a:ext cx="1498294" cy="87042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06100C9-8B89-4212-9AA1-2C7DCE0FB189}"/>
              </a:ext>
            </a:extLst>
          </p:cNvPr>
          <p:cNvSpPr txBox="1"/>
          <p:nvPr/>
        </p:nvSpPr>
        <p:spPr>
          <a:xfrm>
            <a:off x="4414591" y="1377120"/>
            <a:ext cx="27177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Raccolta dati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677 Richieste rimborso </a:t>
            </a:r>
            <a:r>
              <a:rPr lang="it-IT" sz="2000" dirty="0" err="1" smtClean="0"/>
              <a:t>Comune+UTR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(345 edifici)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Informazioni catastali comunali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PGT di Lodi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DBTR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Dati ISTAT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38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 </a:t>
            </a:r>
            <a:r>
              <a:rPr lang="en-GB" dirty="0" err="1" smtClean="0"/>
              <a:t>modello</a:t>
            </a:r>
            <a:r>
              <a:rPr lang="en-GB" dirty="0" smtClean="0"/>
              <a:t> INSYDE</a:t>
            </a:r>
            <a:endParaRPr lang="it-IT" sz="2000" b="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1B915FD-09B6-420B-8D25-ACE602A85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779536"/>
              </p:ext>
            </p:extLst>
          </p:nvPr>
        </p:nvGraphicFramePr>
        <p:xfrm>
          <a:off x="8306562" y="66906"/>
          <a:ext cx="3692149" cy="67208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41047">
                  <a:extLst>
                    <a:ext uri="{9D8B030D-6E8A-4147-A177-3AD203B41FA5}">
                      <a16:colId xmlns:a16="http://schemas.microsoft.com/office/drawing/2014/main" val="848452758"/>
                    </a:ext>
                  </a:extLst>
                </a:gridCol>
                <a:gridCol w="1851102">
                  <a:extLst>
                    <a:ext uri="{9D8B030D-6E8A-4147-A177-3AD203B41FA5}">
                      <a16:colId xmlns:a16="http://schemas.microsoft.com/office/drawing/2014/main" val="3767374337"/>
                    </a:ext>
                  </a:extLst>
                </a:gridCol>
              </a:tblGrid>
              <a:tr h="153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Components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Subcomponents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49494"/>
                  </a:ext>
                </a:extLst>
              </a:tr>
              <a:tr h="163302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Clean-up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C1 – Pumping of water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15789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C2 – Waste disposal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131918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C3 - Cleaning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384111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C4 - Dehumidification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385978"/>
                  </a:ext>
                </a:extLst>
              </a:tr>
              <a:tr h="163302">
                <a:tc rowSpan="1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Removal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R1 – Screed removal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539194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R2 – Ceramic pavement 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68053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R2 – Wood pavement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092163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R3 - Baseboard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753456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R4 - Partitions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423830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R5 - Plasterboard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04512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R6 – External plaster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238932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R7 – Internal plaster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35252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R8 - Doors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305901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R9 - Windows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341419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R10 - Boiler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369262"/>
                  </a:ext>
                </a:extLst>
              </a:tr>
              <a:tr h="163302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Non-structural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N1 – Partitions replacement 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189967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N2 – Screed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3382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N3 – Plasterboard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58887"/>
                  </a:ext>
                </a:extLst>
              </a:tr>
              <a:tr h="163302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Structural components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S1 – Soil consolidation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34150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S2 – Local repair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353474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S3 – Pillar repair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322075"/>
                  </a:ext>
                </a:extLst>
              </a:tr>
              <a:tr h="163302">
                <a:tc row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Finishing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F1 – External plaster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111047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F2 – Internal plaster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811834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F3 – External painting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034715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F4 – Internal painting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1264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F5 – Ceramic pavement replacement 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68833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F5 – Wood pavement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004278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F6 – Baseboard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09775"/>
                  </a:ext>
                </a:extLst>
              </a:tr>
              <a:tr h="163302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Windows &amp; doors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W1 – Doors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0592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W2 – Windows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916430"/>
                  </a:ext>
                </a:extLst>
              </a:tr>
              <a:tr h="163302">
                <a:tc row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Plants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P1 – Boiler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4726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P2 – Radiator painting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40024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P3 – Underfl. neat. sys.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733680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P4 – Electrical system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150038"/>
                  </a:ext>
                </a:extLst>
              </a:tr>
              <a:tr h="1633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+mn-lt"/>
                        </a:rPr>
                        <a:t>P5 – Plumbing system replacement</a:t>
                      </a:r>
                      <a:endParaRPr lang="it-IT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53" marR="353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10691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856C27-6183-4584-A71C-5BA3ABA70DAC}"/>
              </a:ext>
            </a:extLst>
          </p:cNvPr>
          <p:cNvSpPr txBox="1"/>
          <p:nvPr/>
        </p:nvSpPr>
        <p:spPr>
          <a:xfrm>
            <a:off x="384695" y="1449383"/>
            <a:ext cx="7775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Il modello INSYDE (IN-depth SYnthetic Model for Flood </a:t>
            </a:r>
            <a:r>
              <a:rPr lang="it-IT" sz="2000" dirty="0" err="1"/>
              <a:t>Damage</a:t>
            </a:r>
            <a:r>
              <a:rPr lang="it-IT" sz="2000" dirty="0"/>
              <a:t> </a:t>
            </a:r>
            <a:r>
              <a:rPr lang="it-IT" sz="2000" dirty="0" err="1" smtClean="0"/>
              <a:t>Estimation</a:t>
            </a:r>
            <a:r>
              <a:rPr lang="it-IT" sz="2000" dirty="0" smtClean="0"/>
              <a:t>) </a:t>
            </a:r>
            <a:r>
              <a:rPr lang="it-IT" sz="2000" dirty="0"/>
              <a:t>simula l’allagamento </a:t>
            </a:r>
            <a:r>
              <a:rPr lang="it-IT" sz="2000" dirty="0" smtClean="0"/>
              <a:t>di un edificio residenziale, calcolando </a:t>
            </a:r>
            <a:r>
              <a:rPr lang="it-IT" sz="2000" dirty="0"/>
              <a:t>il danno come somma </a:t>
            </a:r>
            <a:r>
              <a:rPr lang="it-IT" sz="2000" dirty="0" smtClean="0"/>
              <a:t>del danno a </a:t>
            </a:r>
            <a:r>
              <a:rPr lang="it-IT" sz="2000" dirty="0"/>
              <a:t>diverse componenti </a:t>
            </a:r>
            <a:r>
              <a:rPr lang="it-IT" sz="2000" dirty="0" smtClean="0"/>
              <a:t>Ci, a </a:t>
            </a:r>
            <a:r>
              <a:rPr lang="it-IT" sz="2000" dirty="0"/>
              <a:t>loro volta divise in sub-componenti C</a:t>
            </a:r>
            <a:r>
              <a:rPr lang="it-IT" sz="2000" baseline="-25000" dirty="0"/>
              <a:t>ij</a:t>
            </a:r>
            <a:r>
              <a:rPr lang="it-IT" sz="2000" dirty="0"/>
              <a:t>, rappresentanti le operazione di rimozione, riparazione e sostituzione degli elementi </a:t>
            </a:r>
            <a:r>
              <a:rPr lang="it-IT" sz="2000" dirty="0" smtClean="0"/>
              <a:t>danneggiati di </a:t>
            </a:r>
            <a:r>
              <a:rPr lang="it-IT" sz="2000" dirty="0"/>
              <a:t>un edificio.</a:t>
            </a: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1C2DC79F-A20D-42AC-9B54-7901510DADA2}"/>
              </a:ext>
            </a:extLst>
          </p:cNvPr>
          <p:cNvSpPr/>
          <p:nvPr/>
        </p:nvSpPr>
        <p:spPr>
          <a:xfrm>
            <a:off x="479084" y="4453122"/>
            <a:ext cx="7080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D= Danno complessivo all’edificio €</a:t>
            </a:r>
          </a:p>
          <a:p>
            <a:r>
              <a:rPr lang="it-IT" sz="2000" dirty="0" smtClean="0"/>
              <a:t>C</a:t>
            </a:r>
            <a:r>
              <a:rPr lang="it-IT" sz="2000" baseline="-25000" dirty="0" smtClean="0"/>
              <a:t>i</a:t>
            </a:r>
            <a:r>
              <a:rPr lang="it-IT" sz="2000" dirty="0" smtClean="0"/>
              <a:t> = Componenti di danno i</a:t>
            </a:r>
          </a:p>
          <a:p>
            <a:r>
              <a:rPr lang="it-IT" sz="2000" dirty="0" smtClean="0"/>
              <a:t>n = numero totale componenti</a:t>
            </a:r>
          </a:p>
          <a:p>
            <a:r>
              <a:rPr lang="it-IT" sz="2000" dirty="0" smtClean="0"/>
              <a:t>j = numero sub-component Cij 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0">
                <a:extLst>
                  <a:ext uri="{FF2B5EF4-FFF2-40B4-BE49-F238E27FC236}">
                    <a16:creationId xmlns:a16="http://schemas.microsoft.com/office/drawing/2014/main" id="{3C245790-030D-4882-AEEE-F75B849216B8}"/>
                  </a:ext>
                </a:extLst>
              </p:cNvPr>
              <p:cNvSpPr/>
              <p:nvPr/>
            </p:nvSpPr>
            <p:spPr>
              <a:xfrm>
                <a:off x="2860854" y="3292976"/>
                <a:ext cx="2517164" cy="879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ttangolo 10">
                <a:extLst>
                  <a:ext uri="{FF2B5EF4-FFF2-40B4-BE49-F238E27FC236}">
                    <a16:creationId xmlns:a16="http://schemas.microsoft.com/office/drawing/2014/main" id="{3C245790-030D-4882-AEEE-F75B84921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854" y="3292976"/>
                <a:ext cx="2517164" cy="8798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9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 </a:t>
            </a:r>
            <a:r>
              <a:rPr lang="en-GB" dirty="0" err="1" smtClean="0"/>
              <a:t>modello</a:t>
            </a:r>
            <a:r>
              <a:rPr lang="en-GB" dirty="0" smtClean="0"/>
              <a:t> INSYDE</a:t>
            </a:r>
            <a:endParaRPr lang="it-IT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/>
              <p:cNvSpPr/>
              <p:nvPr/>
            </p:nvSpPr>
            <p:spPr>
              <a:xfrm>
                <a:off x="-1452217" y="1927132"/>
                <a:ext cx="8765204" cy="358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GB" sz="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GB" sz="1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𝐢𝐣</m:t>
                              </m:r>
                            </m:sub>
                          </m:sSub>
                          <m:r>
                            <a:rPr lang="en-GB" sz="1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GB" sz="1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parametri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pericolosit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GB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caratteristiche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edificio</m:t>
                          </m:r>
                          <m:r>
                            <m:rPr>
                              <m:nor/>
                            </m:rPr>
                            <a:rPr lang="en-GB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costi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unitari</m:t>
                          </m:r>
                        </m:e>
                      </m:d>
                    </m:oMath>
                  </m:oMathPara>
                </a14:m>
                <a:endParaRPr lang="en-GB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ttango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52217" y="1927132"/>
                <a:ext cx="8765204" cy="358240"/>
              </a:xfrm>
              <a:prstGeom prst="rect">
                <a:avLst/>
              </a:prstGeom>
              <a:blipFill>
                <a:blip r:embed="rId2"/>
                <a:stretch>
                  <a:fillRect t="-142373" b="-210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92" t="-1826" r="15065" b="6164"/>
          <a:stretch/>
        </p:blipFill>
        <p:spPr>
          <a:xfrm>
            <a:off x="106188" y="2999063"/>
            <a:ext cx="5648394" cy="276966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85" t="1313" r="11467"/>
          <a:stretch/>
        </p:blipFill>
        <p:spPr>
          <a:xfrm>
            <a:off x="5943601" y="139166"/>
            <a:ext cx="6248399" cy="658217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7" name="Connettore diritto 6"/>
          <p:cNvCxnSpPr/>
          <p:nvPr/>
        </p:nvCxnSpPr>
        <p:spPr>
          <a:xfrm>
            <a:off x="860612" y="2285372"/>
            <a:ext cx="168088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1627094" y="2285372"/>
            <a:ext cx="0" cy="713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106188" y="2999063"/>
            <a:ext cx="5837413" cy="29176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055908" y="152613"/>
            <a:ext cx="5959197" cy="643644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/>
          <p:cNvCxnSpPr/>
          <p:nvPr/>
        </p:nvCxnSpPr>
        <p:spPr>
          <a:xfrm>
            <a:off x="2759830" y="2285372"/>
            <a:ext cx="171595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3591306" y="2285372"/>
            <a:ext cx="0" cy="352991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3600271" y="2638363"/>
            <a:ext cx="2455637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2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INSYDE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492" y="3676838"/>
            <a:ext cx="11441391" cy="4779183"/>
          </a:xfrm>
        </p:spPr>
        <p:txBody>
          <a:bodyPr>
            <a:normAutofit/>
          </a:bodyPr>
          <a:lstStyle/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it-IT" sz="2000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it-IT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endParaRPr lang="it-IT" sz="2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830" y="1470080"/>
            <a:ext cx="113812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b="1" dirty="0" smtClean="0"/>
              <a:t>Principali attività</a:t>
            </a:r>
            <a:r>
              <a:rPr lang="it-IT" sz="2000" b="1" dirty="0"/>
              <a:t>:</a:t>
            </a:r>
            <a:endParaRPr lang="it-IT" sz="2000" b="1" dirty="0" smtClean="0"/>
          </a:p>
          <a:p>
            <a:pPr algn="just">
              <a:lnSpc>
                <a:spcPct val="120000"/>
              </a:lnSpc>
            </a:pPr>
            <a:endParaRPr lang="it-IT" sz="2000" dirty="0" smtClean="0"/>
          </a:p>
          <a:p>
            <a:pPr algn="just">
              <a:lnSpc>
                <a:spcPct val="120000"/>
              </a:lnSpc>
            </a:pPr>
            <a:endParaRPr lang="it-IT" sz="2000" dirty="0" smtClean="0"/>
          </a:p>
          <a:p>
            <a:pPr marL="457200" indent="-457200" algn="just">
              <a:lnSpc>
                <a:spcPct val="120000"/>
              </a:lnSpc>
              <a:buFontTx/>
              <a:buAutoNum type="arabicPeriod"/>
            </a:pPr>
            <a:r>
              <a:rPr lang="it-IT" sz="2000" b="1" dirty="0" smtClean="0"/>
              <a:t>Validazione del modello </a:t>
            </a:r>
            <a:r>
              <a:rPr lang="it-IT" sz="2000" dirty="0" smtClean="0"/>
              <a:t>di danno INSYDE nel contesto Lodigiano attraverso il confronto con dati osservati e </a:t>
            </a:r>
            <a:r>
              <a:rPr lang="it-IT" sz="2000" dirty="0"/>
              <a:t>diversi modelli sviluppati per il contesto italiano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it-IT" sz="2000" dirty="0" smtClean="0"/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it-IT" sz="2000" dirty="0"/>
              <a:t>V</a:t>
            </a:r>
            <a:r>
              <a:rPr lang="it-IT" sz="2000" dirty="0" smtClean="0"/>
              <a:t>alutazione dell’errore di stima introdotto dall’uso di variabili di input alla </a:t>
            </a:r>
            <a:r>
              <a:rPr lang="it-IT" sz="2000" b="1" dirty="0" err="1" smtClean="0"/>
              <a:t>meso</a:t>
            </a:r>
            <a:r>
              <a:rPr lang="it-IT" sz="2000" b="1" dirty="0"/>
              <a:t>-</a:t>
            </a:r>
            <a:r>
              <a:rPr lang="it-IT" sz="2000" b="1" dirty="0" smtClean="0"/>
              <a:t>scala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it-IT" sz="2000" b="1" dirty="0"/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it-IT" sz="2000" dirty="0" smtClean="0"/>
              <a:t>Sviluppo di una versione del modello Insyde di più immediata interpretazione e implementazione, detta </a:t>
            </a:r>
            <a:r>
              <a:rPr lang="it-IT" sz="2000" b="1" dirty="0" smtClean="0"/>
              <a:t>simple-INSYDE.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9598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Implementazione del modello INSYDE</a:t>
            </a:r>
            <a:br>
              <a:rPr lang="it-IT" dirty="0" smtClean="0"/>
            </a:br>
            <a:r>
              <a:rPr lang="it-IT" sz="2000" b="0" dirty="0" smtClean="0"/>
              <a:t>Valutazione esposizione e vulnerabilità</a:t>
            </a:r>
            <a:endParaRPr lang="it-IT" sz="2000" b="0" dirty="0"/>
          </a:p>
        </p:txBody>
      </p:sp>
      <p:graphicFrame>
        <p:nvGraphicFramePr>
          <p:cNvPr id="5" name="Tabella 174">
            <a:extLst>
              <a:ext uri="{FF2B5EF4-FFF2-40B4-BE49-F238E27FC236}">
                <a16:creationId xmlns:a16="http://schemas.microsoft.com/office/drawing/2014/main" id="{4E347D5E-5AD9-45CD-AB0D-A1EEA7612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496"/>
              </p:ext>
            </p:extLst>
          </p:nvPr>
        </p:nvGraphicFramePr>
        <p:xfrm>
          <a:off x="460073" y="1338764"/>
          <a:ext cx="11290633" cy="451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547">
                  <a:extLst>
                    <a:ext uri="{9D8B030D-6E8A-4147-A177-3AD203B41FA5}">
                      <a16:colId xmlns:a16="http://schemas.microsoft.com/office/drawing/2014/main" val="2252810089"/>
                    </a:ext>
                  </a:extLst>
                </a:gridCol>
                <a:gridCol w="3296411">
                  <a:extLst>
                    <a:ext uri="{9D8B030D-6E8A-4147-A177-3AD203B41FA5}">
                      <a16:colId xmlns:a16="http://schemas.microsoft.com/office/drawing/2014/main" val="1222741136"/>
                    </a:ext>
                  </a:extLst>
                </a:gridCol>
                <a:gridCol w="3310310">
                  <a:extLst>
                    <a:ext uri="{9D8B030D-6E8A-4147-A177-3AD203B41FA5}">
                      <a16:colId xmlns:a16="http://schemas.microsoft.com/office/drawing/2014/main" val="3499982467"/>
                    </a:ext>
                  </a:extLst>
                </a:gridCol>
                <a:gridCol w="3314365">
                  <a:extLst>
                    <a:ext uri="{9D8B030D-6E8A-4147-A177-3AD203B41FA5}">
                      <a16:colId xmlns:a16="http://schemas.microsoft.com/office/drawing/2014/main" val="838035232"/>
                    </a:ext>
                  </a:extLst>
                </a:gridCol>
              </a:tblGrid>
              <a:tr h="274782">
                <a:tc>
                  <a:txBody>
                    <a:bodyPr/>
                    <a:lstStyle/>
                    <a:p>
                      <a:pPr algn="ctr"/>
                      <a:endParaRPr lang="it-IT" sz="16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2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Fonte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5042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ESPOSIZIONE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Posizione</a:t>
                      </a:r>
                      <a:r>
                        <a:rPr lang="it-IT" sz="1600" baseline="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 quantità edifici colpiti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600" spc="1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Schede rimborso</a:t>
                      </a:r>
                      <a:r>
                        <a:rPr lang="it-IT" sz="1600" spc="100" baseline="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it-IT" sz="1600" spc="100" baseline="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 identificati 345 edifici colpiti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608023"/>
                  </a:ext>
                </a:extLst>
              </a:tr>
              <a:tr h="177587">
                <a:tc vMerge="1">
                  <a:txBody>
                    <a:bodyPr/>
                    <a:lstStyle/>
                    <a:p>
                      <a:endParaRPr lang="it-IT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Costi di ricostruzione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Prezziario CRESME </a:t>
                      </a:r>
                      <a:r>
                        <a:rPr lang="it-IT" sz="1600" baseline="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[1]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70771"/>
                  </a:ext>
                </a:extLst>
              </a:tr>
              <a:tr h="274782">
                <a:tc rowSpan="9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VULNERABILITA’</a:t>
                      </a:r>
                    </a:p>
                  </a:txBody>
                  <a:tcPr vert="vert270" anchor="ctr"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Micro-scala: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6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Informazioni edificio per edificio</a:t>
                      </a:r>
                      <a:endParaRPr lang="it-IT" sz="1600" b="1" noProof="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2) Meso-scala</a:t>
                      </a:r>
                    </a:p>
                    <a:p>
                      <a:r>
                        <a:rPr lang="en-GB" sz="1600" dirty="0">
                          <a:solidFill>
                            <a:schemeClr val="bg1"/>
                          </a:solidFill>
                          <a:latin typeface="+mn-lt"/>
                        </a:rPr>
                        <a:t>Informazioni</a:t>
                      </a:r>
                      <a:r>
                        <a:rPr lang="en-GB" sz="16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aggregate per sezione di censimento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104034"/>
                  </a:ext>
                </a:extLst>
              </a:tr>
              <a:tr h="127512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Area edificio e perimetro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DBTR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DBTR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2935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Presenza seminterrato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Catasto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84346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Numero</a:t>
                      </a:r>
                      <a:r>
                        <a:rPr lang="it-IT" sz="1600" baseline="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di piani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Catasto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9941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Tipologia abitazione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PGT Lodi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3223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Tipologia struttura </a:t>
                      </a: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600" noProof="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muratura, c.a.</a:t>
                      </a: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Dati </a:t>
                      </a:r>
                      <a:r>
                        <a:rPr lang="it-IT" sz="160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ISTAT</a:t>
                      </a:r>
                      <a:endParaRPr lang="it-IT" sz="160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Dati ISTAT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8983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Livello di</a:t>
                      </a:r>
                      <a:r>
                        <a:rPr lang="it-IT" sz="1600" baseline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F</a:t>
                      </a:r>
                      <a:r>
                        <a:rPr lang="it-IT" sz="160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initura</a:t>
                      </a:r>
                      <a:endParaRPr lang="it-IT" sz="160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Catasto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Agenzia</a:t>
                      </a:r>
                      <a:r>
                        <a:rPr lang="en-GB" sz="1600" baseline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delle Entrate, per zona OMI</a:t>
                      </a:r>
                      <a:endParaRPr lang="it-IT" sz="160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061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Livello Manutenzione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PGT Lodi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Dati ISTAT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085932"/>
                  </a:ext>
                </a:extLst>
              </a:tr>
              <a:tr h="274782">
                <a:tc v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60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Anno di</a:t>
                      </a:r>
                      <a:r>
                        <a:rPr lang="it-IT" sz="1600" baseline="0" noProof="0" dirty="0" smtClean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costruzione</a:t>
                      </a:r>
                      <a:endParaRPr lang="it-IT" sz="1600" noProof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PGT Lodi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36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Dati ISTAT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13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6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1. Validazione del modello di danno INSYDE</a:t>
            </a:r>
            <a:br>
              <a:rPr lang="it-IT" dirty="0" smtClean="0"/>
            </a:br>
            <a:r>
              <a:rPr lang="it-IT" sz="2000" b="0" dirty="0" smtClean="0"/>
              <a:t>Confronto con dati osservati e con altri modelli di </a:t>
            </a:r>
            <a:r>
              <a:rPr lang="it-IT" sz="2000" b="0" dirty="0" smtClean="0"/>
              <a:t>danno per il territorio italiano</a:t>
            </a:r>
            <a:endParaRPr lang="it-IT" sz="2000" dirty="0"/>
          </a:p>
        </p:txBody>
      </p:sp>
      <p:graphicFrame>
        <p:nvGraphicFramePr>
          <p:cNvPr id="4" name="Grafico 4">
            <a:extLst>
              <a:ext uri="{FF2B5EF4-FFF2-40B4-BE49-F238E27FC236}">
                <a16:creationId xmlns:a16="http://schemas.microsoft.com/office/drawing/2014/main" id="{B022E6CD-9948-4E9B-A640-87DB200D7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34285"/>
              </p:ext>
            </p:extLst>
          </p:nvPr>
        </p:nvGraphicFramePr>
        <p:xfrm>
          <a:off x="3420139" y="1583098"/>
          <a:ext cx="2566189" cy="120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7">
            <a:extLst>
              <a:ext uri="{FF2B5EF4-FFF2-40B4-BE49-F238E27FC236}">
                <a16:creationId xmlns:a16="http://schemas.microsoft.com/office/drawing/2014/main" id="{E7A13F9C-F7EE-4F5D-A20F-E40BFE33A3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481216"/>
              </p:ext>
            </p:extLst>
          </p:nvPr>
        </p:nvGraphicFramePr>
        <p:xfrm>
          <a:off x="9149659" y="1600380"/>
          <a:ext cx="2894256" cy="164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9">
            <a:extLst>
              <a:ext uri="{FF2B5EF4-FFF2-40B4-BE49-F238E27FC236}">
                <a16:creationId xmlns:a16="http://schemas.microsoft.com/office/drawing/2014/main" id="{316D6648-3086-453B-9482-0D262B9C8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758160"/>
              </p:ext>
            </p:extLst>
          </p:nvPr>
        </p:nvGraphicFramePr>
        <p:xfrm>
          <a:off x="6357145" y="1586540"/>
          <a:ext cx="2700286" cy="165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2">
                <a:extLst>
                  <a:ext uri="{FF2B5EF4-FFF2-40B4-BE49-F238E27FC236}">
                    <a16:creationId xmlns:a16="http://schemas.microsoft.com/office/drawing/2014/main" id="{D734F820-D8B0-451E-989F-B7C6A6BE8726}"/>
                  </a:ext>
                </a:extLst>
              </p:cNvPr>
              <p:cNvSpPr/>
              <p:nvPr/>
            </p:nvSpPr>
            <p:spPr>
              <a:xfrm>
                <a:off x="545718" y="1583098"/>
                <a:ext cx="2637727" cy="1146034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D</m:t>
                    </m:r>
                    <m: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5"/>
                          </m:rPr>
                          <a:rPr lang="en-GB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i</m:t>
                        </m:r>
                        <m:r>
                          <a:rPr lang="en-GB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n</m:t>
                        </m:r>
                      </m:sup>
                      <m:e>
                        <m:sSub>
                          <m:sSubPr>
                            <m:ctrlPr>
                              <a:rPr lang="en-GB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i</m:t>
                            </m:r>
                          </m:sub>
                        </m:sSub>
                        <m:r>
                          <a:rPr lang="en-GB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GB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GB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i</m:t>
                            </m:r>
                            <m:r>
                              <a:rPr lang="en-GB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GB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n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GB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n-GB" sz="16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j</m:t>
                                </m:r>
                                <m:r>
                                  <a:rPr lang="en-GB" sz="16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i</m:t>
                                    </m:r>
                                  </m:sub>
                                </m:sSub>
                              </m:sup>
                              <m:e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ij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</m:e>
                    </m:nary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endParaRPr lang="en-US" sz="1600" dirty="0">
                  <a:solidFill>
                    <a:schemeClr val="tx1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1600" i="1" dirty="0">
                    <a:solidFill>
                      <a:schemeClr val="tx1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  <a:r>
                  <a:rPr lang="en-US" sz="1600" i="1" baseline="-25000" dirty="0">
                    <a:solidFill>
                      <a:schemeClr val="tx1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ij</a:t>
                </a:r>
                <a:r>
                  <a:rPr lang="en-US" sz="1600" dirty="0">
                    <a:solidFill>
                      <a:schemeClr val="tx1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= f (event features, buildings characteristics, unit prices)</a:t>
                </a:r>
              </a:p>
            </p:txBody>
          </p:sp>
        </mc:Choice>
        <mc:Fallback xmlns="">
          <p:sp>
            <p:nvSpPr>
              <p:cNvPr id="7" name="Rettangolo 12">
                <a:extLst>
                  <a:ext uri="{FF2B5EF4-FFF2-40B4-BE49-F238E27FC236}">
                    <a16:creationId xmlns:a16="http://schemas.microsoft.com/office/drawing/2014/main" id="{D734F820-D8B0-451E-989F-B7C6A6BE8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18" y="1583098"/>
                <a:ext cx="2637727" cy="1146034"/>
              </a:xfrm>
              <a:prstGeom prst="rect">
                <a:avLst/>
              </a:prstGeom>
              <a:blipFill>
                <a:blip r:embed="rId5"/>
                <a:stretch>
                  <a:fillRect l="-1386" t="-29630" r="-231" b="-5820"/>
                </a:stretch>
              </a:blipFill>
              <a:ln w="6350"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2">
            <a:extLst>
              <a:ext uri="{FF2B5EF4-FFF2-40B4-BE49-F238E27FC236}">
                <a16:creationId xmlns:a16="http://schemas.microsoft.com/office/drawing/2014/main" id="{298B583D-8D8B-45EF-8775-2F07DEF02955}"/>
              </a:ext>
            </a:extLst>
          </p:cNvPr>
          <p:cNvSpPr txBox="1"/>
          <p:nvPr/>
        </p:nvSpPr>
        <p:spPr>
          <a:xfrm>
            <a:off x="520429" y="1281218"/>
            <a:ext cx="33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a typeface="Open Sans" panose="020B0606030504020204" pitchFamily="34" charset="0"/>
                <a:cs typeface="Open Sans" panose="020B0606030504020204" pitchFamily="34" charset="0"/>
              </a:rPr>
              <a:t>INSYDE</a:t>
            </a:r>
            <a:r>
              <a:rPr lang="en-GB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dirty="0">
                <a:ea typeface="Open Sans" panose="020B0606030504020204" pitchFamily="34" charset="0"/>
                <a:cs typeface="Open Sans" panose="020B0606030504020204" pitchFamily="34" charset="0"/>
              </a:rPr>
              <a:t>Dottori et al. 2016</a:t>
            </a:r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C63ABB8C-AC7E-4BF8-A8D1-56A44B82A90C}"/>
              </a:ext>
            </a:extLst>
          </p:cNvPr>
          <p:cNvSpPr txBox="1"/>
          <p:nvPr/>
        </p:nvSpPr>
        <p:spPr>
          <a:xfrm>
            <a:off x="4087988" y="1289812"/>
            <a:ext cx="256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a typeface="Open Sans" panose="020B0606030504020204" pitchFamily="34" charset="0"/>
                <a:cs typeface="Open Sans" panose="020B0606030504020204" pitchFamily="34" charset="0"/>
              </a:rPr>
              <a:t>LUINO</a:t>
            </a:r>
            <a:r>
              <a:rPr lang="en-GB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dirty="0">
                <a:ea typeface="Open Sans" panose="020B0606030504020204" pitchFamily="34" charset="0"/>
                <a:cs typeface="Open Sans" panose="020B0606030504020204" pitchFamily="34" charset="0"/>
              </a:rPr>
              <a:t>et al. 2009 [3]</a:t>
            </a:r>
            <a:endParaRPr lang="en-GB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9ABE9552-EEA8-4CF0-8539-43312307FCA8}"/>
              </a:ext>
            </a:extLst>
          </p:cNvPr>
          <p:cNvSpPr txBox="1"/>
          <p:nvPr/>
        </p:nvSpPr>
        <p:spPr>
          <a:xfrm>
            <a:off x="6491242" y="1281218"/>
            <a:ext cx="31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a typeface="Open Sans" panose="020B0606030504020204" pitchFamily="34" charset="0"/>
                <a:cs typeface="Open Sans" panose="020B0606030504020204" pitchFamily="34" charset="0"/>
              </a:rPr>
              <a:t>OLIVERI &amp; SANTORO </a:t>
            </a:r>
            <a:r>
              <a:rPr lang="en-GB" sz="1600" dirty="0">
                <a:ea typeface="Open Sans" panose="020B0606030504020204" pitchFamily="34" charset="0"/>
                <a:cs typeface="Open Sans" panose="020B0606030504020204" pitchFamily="34" charset="0"/>
              </a:rPr>
              <a:t>2000 [4]</a:t>
            </a:r>
            <a:endParaRPr lang="en-GB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sellaDiTesto 15">
            <a:extLst>
              <a:ext uri="{FF2B5EF4-FFF2-40B4-BE49-F238E27FC236}">
                <a16:creationId xmlns:a16="http://schemas.microsoft.com/office/drawing/2014/main" id="{DF6B2C31-A61B-4929-8152-0E94FDCA4117}"/>
              </a:ext>
            </a:extLst>
          </p:cNvPr>
          <p:cNvSpPr txBox="1"/>
          <p:nvPr/>
        </p:nvSpPr>
        <p:spPr>
          <a:xfrm>
            <a:off x="9640660" y="1291181"/>
            <a:ext cx="259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a typeface="Open Sans" panose="020B0606030504020204" pitchFamily="34" charset="0"/>
                <a:cs typeface="Open Sans" panose="020B0606030504020204" pitchFamily="34" charset="0"/>
              </a:rPr>
              <a:t>FLF-IT</a:t>
            </a:r>
            <a:r>
              <a:rPr lang="en-GB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dirty="0">
                <a:ea typeface="Open Sans" panose="020B0606030504020204" pitchFamily="34" charset="0"/>
                <a:cs typeface="Open Sans" panose="020B0606030504020204" pitchFamily="34" charset="0"/>
              </a:rPr>
              <a:t>Nafari et al. 2017 [5]</a:t>
            </a:r>
          </a:p>
        </p:txBody>
      </p:sp>
      <p:graphicFrame>
        <p:nvGraphicFramePr>
          <p:cNvPr id="12" name="Tabella 129">
            <a:extLst>
              <a:ext uri="{FF2B5EF4-FFF2-40B4-BE49-F238E27FC236}">
                <a16:creationId xmlns:a16="http://schemas.microsoft.com/office/drawing/2014/main" id="{2743988E-EDAD-46FC-9820-9C5FBB17C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441059"/>
              </p:ext>
            </p:extLst>
          </p:nvPr>
        </p:nvGraphicFramePr>
        <p:xfrm>
          <a:off x="4896671" y="3639901"/>
          <a:ext cx="6470315" cy="18619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99773">
                  <a:extLst>
                    <a:ext uri="{9D8B030D-6E8A-4147-A177-3AD203B41FA5}">
                      <a16:colId xmlns:a16="http://schemas.microsoft.com/office/drawing/2014/main" val="3443298712"/>
                    </a:ext>
                  </a:extLst>
                </a:gridCol>
                <a:gridCol w="2046514">
                  <a:extLst>
                    <a:ext uri="{9D8B030D-6E8A-4147-A177-3AD203B41FA5}">
                      <a16:colId xmlns:a16="http://schemas.microsoft.com/office/drawing/2014/main" val="3568325390"/>
                    </a:ext>
                  </a:extLst>
                </a:gridCol>
                <a:gridCol w="1021577">
                  <a:extLst>
                    <a:ext uri="{9D8B030D-6E8A-4147-A177-3AD203B41FA5}">
                      <a16:colId xmlns:a16="http://schemas.microsoft.com/office/drawing/2014/main" val="1563525339"/>
                    </a:ext>
                  </a:extLst>
                </a:gridCol>
                <a:gridCol w="1602451">
                  <a:extLst>
                    <a:ext uri="{9D8B030D-6E8A-4147-A177-3AD203B41FA5}">
                      <a16:colId xmlns:a16="http://schemas.microsoft.com/office/drawing/2014/main" val="184275322"/>
                    </a:ext>
                  </a:extLst>
                </a:gridCol>
              </a:tblGrid>
              <a:tr h="115345"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Danno totale</a:t>
                      </a:r>
                      <a:r>
                        <a:rPr lang="it-IT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r>
                        <a:rPr lang="it-IT" sz="1800" u="none" strike="noStrike" baseline="300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it-IT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€</a:t>
                      </a:r>
                      <a:endParaRPr lang="it-IT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noProof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SIM/OSS</a:t>
                      </a:r>
                      <a:endParaRPr lang="it-IT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 10</a:t>
                      </a:r>
                      <a:r>
                        <a:rPr lang="it-IT" sz="1800" u="none" strike="noStrike" baseline="300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it-IT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€</a:t>
                      </a:r>
                      <a:endParaRPr lang="it-IT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rgbClr val="728F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2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Osservato</a:t>
                      </a: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52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Insyde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25.6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985764"/>
                  </a:ext>
                </a:extLst>
              </a:tr>
              <a:tr h="162186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Luino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20.6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4.4</a:t>
                      </a: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93.4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6452"/>
                  </a:ext>
                </a:extLst>
              </a:tr>
              <a:tr h="135519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Oliveri &amp; Santoro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8.8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1.9</a:t>
                      </a: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39.5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31551"/>
                  </a:ext>
                </a:extLst>
              </a:tr>
              <a:tr h="27979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FLF-IT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16.9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3.6</a:t>
                      </a: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77.2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921850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105" t="2149" r="1901" b="3797"/>
          <a:stretch/>
        </p:blipFill>
        <p:spPr>
          <a:xfrm>
            <a:off x="451391" y="3157451"/>
            <a:ext cx="4013575" cy="279156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545275" y="5501821"/>
            <a:ext cx="3821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Dati relativi a 271 edifici, attualizzati al 2013</a:t>
            </a:r>
            <a:endParaRPr lang="it-IT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 flipV="1">
            <a:off x="838200" y="3346450"/>
            <a:ext cx="1320800" cy="882650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 flipV="1">
            <a:off x="2786238" y="3346450"/>
            <a:ext cx="1519062" cy="914983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 flipV="1">
            <a:off x="860195" y="4777151"/>
            <a:ext cx="1375005" cy="882650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 flipV="1">
            <a:off x="2830688" y="4689752"/>
            <a:ext cx="1576212" cy="982749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7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dirty="0" smtClean="0"/>
              <a:t>. </a:t>
            </a:r>
            <a:r>
              <a:rPr lang="en-GB" dirty="0" err="1" smtClean="0"/>
              <a:t>Valutazione</a:t>
            </a:r>
            <a:r>
              <a:rPr lang="en-GB" dirty="0" smtClean="0"/>
              <a:t> </a:t>
            </a:r>
            <a:r>
              <a:rPr lang="en-GB" dirty="0" err="1" smtClean="0"/>
              <a:t>dell’errore</a:t>
            </a:r>
            <a:r>
              <a:rPr lang="en-GB" dirty="0" smtClean="0"/>
              <a:t> di </a:t>
            </a:r>
            <a:r>
              <a:rPr lang="en-GB" dirty="0" err="1" smtClean="0"/>
              <a:t>stima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meso</a:t>
            </a:r>
            <a:r>
              <a:rPr lang="en-GB" dirty="0" smtClean="0"/>
              <a:t> </a:t>
            </a:r>
            <a:r>
              <a:rPr lang="en-GB" dirty="0" err="1" smtClean="0"/>
              <a:t>scala</a:t>
            </a:r>
            <a:r>
              <a:rPr lang="en-GB" dirty="0" smtClean="0"/>
              <a:t> </a:t>
            </a:r>
            <a:br>
              <a:rPr lang="en-GB" dirty="0" smtClean="0"/>
            </a:br>
            <a:endParaRPr lang="it-IT" sz="2000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566246"/>
              </p:ext>
            </p:extLst>
          </p:nvPr>
        </p:nvGraphicFramePr>
        <p:xfrm>
          <a:off x="384695" y="3552891"/>
          <a:ext cx="7791118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5107">
                  <a:extLst>
                    <a:ext uri="{9D8B030D-6E8A-4147-A177-3AD203B41FA5}">
                      <a16:colId xmlns:a16="http://schemas.microsoft.com/office/drawing/2014/main" val="205745499"/>
                    </a:ext>
                  </a:extLst>
                </a:gridCol>
                <a:gridCol w="2604962">
                  <a:extLst>
                    <a:ext uri="{9D8B030D-6E8A-4147-A177-3AD203B41FA5}">
                      <a16:colId xmlns:a16="http://schemas.microsoft.com/office/drawing/2014/main" val="437243518"/>
                    </a:ext>
                  </a:extLst>
                </a:gridCol>
                <a:gridCol w="1248565">
                  <a:extLst>
                    <a:ext uri="{9D8B030D-6E8A-4147-A177-3AD203B41FA5}">
                      <a16:colId xmlns:a16="http://schemas.microsoft.com/office/drawing/2014/main" val="204964454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998138923"/>
                    </a:ext>
                  </a:extLst>
                </a:gridCol>
                <a:gridCol w="1452284">
                  <a:extLst>
                    <a:ext uri="{9D8B030D-6E8A-4147-A177-3AD203B41FA5}">
                      <a16:colId xmlns:a16="http://schemas.microsoft.com/office/drawing/2014/main" val="25950656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t-IT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+mn-lt"/>
                        </a:rPr>
                        <a:t>Osservato</a:t>
                      </a:r>
                      <a:endParaRPr lang="it-IT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+mn-lt"/>
                        </a:rPr>
                        <a:t>Micro-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scala</a:t>
                      </a:r>
                      <a:endParaRPr lang="it-IT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+mn-lt"/>
                        </a:rPr>
                        <a:t>Meso-scala</a:t>
                      </a:r>
                      <a:endParaRPr lang="it-IT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728F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31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+mn-lt"/>
                        </a:rPr>
                        <a:t>Danno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r>
                        <a:rPr lang="en-GB" sz="20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€</a:t>
                      </a:r>
                      <a:endParaRPr lang="it-IT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vert="vert27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28F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271 edifici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Area modificata da informazioni catastali</a:t>
                      </a:r>
                      <a:endParaRPr lang="it-IT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</a:rPr>
                        <a:t>4.7</a:t>
                      </a:r>
                      <a:endParaRPr lang="it-IT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5.6</a:t>
                      </a:r>
                      <a:endParaRPr lang="it-I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7.6</a:t>
                      </a:r>
                      <a:endParaRPr lang="it-I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81081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877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edifici </a:t>
                      </a:r>
                      <a:endParaRPr lang="it-IT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-</a:t>
                      </a:r>
                      <a:endParaRPr lang="it-I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20.8</a:t>
                      </a:r>
                      <a:endParaRPr lang="it-I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24.8</a:t>
                      </a:r>
                      <a:endParaRPr lang="it-I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38103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1204" y="1416778"/>
            <a:ext cx="116083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it-IT" sz="2000" dirty="0" smtClean="0"/>
              <a:t>La prima valutazione del danno è stata effettuata su 271 edifici dei 345 rilevati. L’area degli edifici considerati è stata ricavata da un’analisi delle superfici residenziali e commerciali degli edifici secondo i dati catastali. Tale analisi è possibile solo con dati alla micro-scala. </a:t>
            </a:r>
          </a:p>
          <a:p>
            <a:pPr marL="457200" indent="-457200" algn="just">
              <a:buAutoNum type="arabicParenR"/>
            </a:pPr>
            <a:r>
              <a:rPr lang="it-IT" sz="2000" dirty="0" smtClean="0"/>
              <a:t>Infine, il modello è stato applicato a tutti gli edifici interni all’area allagata (877), non solamente a quelli rilevati, e l’area residenziale, nel caso alla </a:t>
            </a:r>
            <a:r>
              <a:rPr lang="it-IT" sz="2000" dirty="0" err="1" smtClean="0"/>
              <a:t>meso</a:t>
            </a:r>
            <a:r>
              <a:rPr lang="it-IT" sz="2000" dirty="0" smtClean="0"/>
              <a:t>-scala, è quella indicata nei dati ISTAT.</a:t>
            </a:r>
            <a:endParaRPr lang="it-IT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369793" y="3608918"/>
            <a:ext cx="2456293" cy="1631216"/>
          </a:xfrm>
          <a:prstGeom prst="rect">
            <a:avLst/>
          </a:prstGeom>
          <a:noFill/>
          <a:ln w="38100">
            <a:solidFill>
              <a:srgbClr val="728FA5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 parità di dati, il modello restituisce risultati comparabili alla micro e meso scala. </a:t>
            </a:r>
            <a:endParaRPr lang="it-IT" sz="2000" dirty="0"/>
          </a:p>
        </p:txBody>
      </p:sp>
      <p:sp>
        <p:nvSpPr>
          <p:cNvPr id="4" name="Right Arrow 3"/>
          <p:cNvSpPr/>
          <p:nvPr/>
        </p:nvSpPr>
        <p:spPr>
          <a:xfrm>
            <a:off x="8584544" y="4424526"/>
            <a:ext cx="376518" cy="317173"/>
          </a:xfrm>
          <a:prstGeom prst="rightArrow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65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2734</TotalTime>
  <Words>1174</Words>
  <Application>Microsoft Office PowerPoint</Application>
  <PresentationFormat>Widescreen</PresentationFormat>
  <Paragraphs>266</Paragraphs>
  <Slides>19</Slides>
  <Notes>0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Open Sans</vt:lpstr>
      <vt:lpstr>Times New Roman</vt:lpstr>
      <vt:lpstr>Wingdings</vt:lpstr>
      <vt:lpstr>POLI</vt:lpstr>
      <vt:lpstr>Il modello simple-INSYDE per la valutazione del danno alluvionale al settore residenziale  </vt:lpstr>
      <vt:lpstr>Obiettivo: un modello per i danni alluvionali al settore residenziale</vt:lpstr>
      <vt:lpstr>Il caso studio di Lodi</vt:lpstr>
      <vt:lpstr>Il modello INSYDE</vt:lpstr>
      <vt:lpstr>Il modello INSYDE</vt:lpstr>
      <vt:lpstr>Il modello INSYDE</vt:lpstr>
      <vt:lpstr>Implementazione del modello INSYDE Valutazione esposizione e vulnerabilità</vt:lpstr>
      <vt:lpstr>1. Validazione del modello di danno INSYDE Confronto con dati osservati e con altri modelli di danno per il territorio italiano</vt:lpstr>
      <vt:lpstr>2. Valutazione dell’errore di stima alla meso scala  </vt:lpstr>
      <vt:lpstr>3. Semplificazione del modello INSYDE</vt:lpstr>
      <vt:lpstr>3. Semplificazione del modello INSYDE</vt:lpstr>
      <vt:lpstr>3. Simple-INSYDE Metodo</vt:lpstr>
      <vt:lpstr>3. Simple-INSYDE Le funzioni finali</vt:lpstr>
      <vt:lpstr>3. Simple-INSYDE Confronto complete - semplificato</vt:lpstr>
      <vt:lpstr>3. Simple-INSYDE Peso delle diverse componenti</vt:lpstr>
      <vt:lpstr>3. Simple-INSYDE Danno in funzione dell’area dell’edificio e durata dell’evento</vt:lpstr>
      <vt:lpstr>3. Simple-INSYDE Confronto delle due versioni di INSYDE nel caso studio di Lodi</vt:lpstr>
      <vt:lpstr>3. Simple-INSYDE Applicazione del modello semplificato per la costruzione di mappe</vt:lpstr>
      <vt:lpstr>3. Simple-INSYDE Conclusioni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Francesco Ballio</cp:lastModifiedBy>
  <cp:revision>239</cp:revision>
  <dcterms:created xsi:type="dcterms:W3CDTF">2015-05-26T12:27:57Z</dcterms:created>
  <dcterms:modified xsi:type="dcterms:W3CDTF">2019-06-11T06:41:21Z</dcterms:modified>
</cp:coreProperties>
</file>