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1" r:id="rId2"/>
    <p:sldId id="358" r:id="rId3"/>
    <p:sldId id="392" r:id="rId4"/>
    <p:sldId id="360" r:id="rId5"/>
    <p:sldId id="359" r:id="rId6"/>
    <p:sldId id="391" r:id="rId7"/>
    <p:sldId id="390" r:id="rId8"/>
    <p:sldId id="362" r:id="rId9"/>
    <p:sldId id="363" r:id="rId10"/>
    <p:sldId id="364" r:id="rId11"/>
    <p:sldId id="366" r:id="rId12"/>
    <p:sldId id="365" r:id="rId13"/>
    <p:sldId id="370" r:id="rId14"/>
    <p:sldId id="367" r:id="rId15"/>
    <p:sldId id="368" r:id="rId16"/>
    <p:sldId id="371" r:id="rId17"/>
    <p:sldId id="372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93" r:id="rId29"/>
    <p:sldId id="384" r:id="rId30"/>
    <p:sldId id="385" r:id="rId31"/>
    <p:sldId id="386" r:id="rId32"/>
    <p:sldId id="387" r:id="rId33"/>
    <p:sldId id="388" r:id="rId34"/>
    <p:sldId id="389" r:id="rId35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7" autoAdjust="0"/>
    <p:restoredTop sz="94681" autoAdjust="0"/>
  </p:normalViewPr>
  <p:slideViewPr>
    <p:cSldViewPr snapToGrid="0" snapToObjects="1">
      <p:cViewPr varScale="1">
        <p:scale>
          <a:sx n="67" d="100"/>
          <a:sy n="67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6D20-3EB8-4857-ADD7-615D30A8A75E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1B02-B0C6-4001-A788-F906B17820A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4267682"/>
            <a:ext cx="12192000" cy="259031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58221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535827"/>
            <a:ext cx="10363200" cy="10586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grpSp>
        <p:nvGrpSpPr>
          <p:cNvPr id="127" name="Gruppo 126"/>
          <p:cNvGrpSpPr/>
          <p:nvPr userDrawn="1"/>
        </p:nvGrpSpPr>
        <p:grpSpPr>
          <a:xfrm>
            <a:off x="0" y="4275921"/>
            <a:ext cx="12192000" cy="176557"/>
            <a:chOff x="1218340" y="275867"/>
            <a:chExt cx="17715122" cy="567843"/>
          </a:xfrm>
        </p:grpSpPr>
        <p:cxnSp>
          <p:nvCxnSpPr>
            <p:cNvPr id="128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 1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" y="0"/>
            <a:ext cx="12192000" cy="450494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0" y="4258891"/>
            <a:ext cx="12192000" cy="261507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0" y="4267683"/>
            <a:ext cx="12192000" cy="176557"/>
            <a:chOff x="1218340" y="275867"/>
            <a:chExt cx="17715122" cy="567843"/>
          </a:xfrm>
        </p:grpSpPr>
        <p:cxnSp>
          <p:nvCxnSpPr>
            <p:cNvPr id="4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5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46" y="2530701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210371" y="6363506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A. Gallazzi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68" y="6346379"/>
            <a:ext cx="2960496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62" y="137332"/>
            <a:ext cx="789424" cy="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492105" y="4877158"/>
            <a:ext cx="8923608" cy="532683"/>
          </a:xfrm>
        </p:spPr>
        <p:txBody>
          <a:bodyPr>
            <a:noAutofit/>
          </a:bodyPr>
          <a:lstStyle/>
          <a:p>
            <a:r>
              <a:rPr lang="it-IT" sz="2800" dirty="0"/>
              <a:t>Focus sull’analisi dei danni al settore </a:t>
            </a:r>
            <a:r>
              <a:rPr lang="it-IT" sz="2800" dirty="0" smtClean="0"/>
              <a:t>infrastrutture</a:t>
            </a: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2530205" y="5894526"/>
            <a:ext cx="7772400" cy="393699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Alice Gallazzi, Politecnico di Milano, 11 Giugno 2019</a:t>
            </a:r>
            <a:endParaRPr lang="it-IT" sz="1800" dirty="0">
              <a:solidFill>
                <a:schemeClr val="bg1"/>
              </a:solidFill>
            </a:endParaRPr>
          </a:p>
          <a:p>
            <a:pPr algn="ctr"/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7" y="4610817"/>
            <a:ext cx="1756737" cy="18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Sviluppo delle matrici di vulnerabilità fisica e funzionale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563155" y="1392955"/>
            <a:ext cx="4240969" cy="430887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b="1" noProof="1" smtClean="0"/>
              <a:t>Tipiche componenti di un sistema fognario</a:t>
            </a:r>
            <a:endParaRPr lang="it-IT" i="1" noProof="1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Collettori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Stazioni di sollevamento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Impianti di depurazione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Caditoie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Sistemi di scarico degli edifici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Pozzetti e camere di ispezione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Scaricatori di piena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Valvole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noProof="1" smtClean="0"/>
              <a:t>Misuratori</a:t>
            </a:r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3321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Sviluppo delle matrici di vulnerabilità fisica e funzionale</a:t>
            </a:r>
            <a:endParaRPr lang="it-IT" dirty="0"/>
          </a:p>
        </p:txBody>
      </p:sp>
      <p:grpSp>
        <p:nvGrpSpPr>
          <p:cNvPr id="34" name="Gruppo 33"/>
          <p:cNvGrpSpPr/>
          <p:nvPr/>
        </p:nvGrpSpPr>
        <p:grpSpPr>
          <a:xfrm>
            <a:off x="1563155" y="1392955"/>
            <a:ext cx="8331607" cy="4308872"/>
            <a:chOff x="1593305" y="1392955"/>
            <a:chExt cx="8331607" cy="4308872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1593305" y="1392955"/>
              <a:ext cx="4240969" cy="430887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it-IT" b="1" noProof="1" smtClean="0"/>
                <a:t>Tipiche componenti di un sistema fognario</a:t>
              </a:r>
              <a:endParaRPr lang="it-IT" i="1" noProof="1" smtClean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Collettori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Stazioni di sollevamento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Impianti di depurazione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Caditoie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Sistemi di scarico degli edifici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Pozzetti e camere di ispezione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Scaricatori di piena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Valvole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Misuratori</a:t>
              </a:r>
              <a:endParaRPr lang="it-IT" noProof="1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876674" y="2018701"/>
              <a:ext cx="1062036" cy="328612"/>
            </a:xfrm>
            <a:prstGeom prst="rect">
              <a:avLst/>
            </a:prstGeom>
            <a:noFill/>
            <a:ln w="28575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noProof="1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876673" y="2421789"/>
              <a:ext cx="2438151" cy="327600"/>
            </a:xfrm>
            <a:prstGeom prst="rect">
              <a:avLst/>
            </a:prstGeom>
            <a:noFill/>
            <a:ln w="28575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noProof="1"/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3095748" y="2183007"/>
              <a:ext cx="4115174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>
              <a:off x="4471988" y="2614199"/>
              <a:ext cx="2738934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7256168" y="1939092"/>
              <a:ext cx="2668744" cy="1246495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noProof="1" smtClean="0"/>
                <a:t>1 matrice di vulnerabilità </a:t>
              </a:r>
            </a:p>
            <a:p>
              <a:pPr>
                <a:lnSpc>
                  <a:spcPct val="150000"/>
                </a:lnSpc>
              </a:pPr>
              <a:r>
                <a:rPr lang="it-IT" noProof="1" smtClean="0"/>
                <a:t>1 matrice di vulnerabilità</a:t>
              </a:r>
            </a:p>
            <a:p>
              <a:pPr>
                <a:lnSpc>
                  <a:spcPct val="150000"/>
                </a:lnSpc>
              </a:pPr>
              <a:r>
                <a:rPr lang="it-IT" noProof="1" smtClean="0"/>
                <a:t>non inclusi nello studio</a:t>
              </a:r>
            </a:p>
          </p:txBody>
        </p:sp>
        <p:cxnSp>
          <p:nvCxnSpPr>
            <p:cNvPr id="41" name="Connettore 2 40"/>
            <p:cNvCxnSpPr/>
            <p:nvPr/>
          </p:nvCxnSpPr>
          <p:spPr>
            <a:xfrm>
              <a:off x="4314824" y="3020549"/>
              <a:ext cx="2896098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7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Sviluppo delle matrici di vulnerabilità fisica e funzionale</a:t>
            </a:r>
            <a:endParaRPr lang="it-IT" dirty="0"/>
          </a:p>
        </p:txBody>
      </p:sp>
      <p:grpSp>
        <p:nvGrpSpPr>
          <p:cNvPr id="34" name="Gruppo 33"/>
          <p:cNvGrpSpPr/>
          <p:nvPr/>
        </p:nvGrpSpPr>
        <p:grpSpPr>
          <a:xfrm>
            <a:off x="1563155" y="1392955"/>
            <a:ext cx="9084469" cy="4378753"/>
            <a:chOff x="1593305" y="1392955"/>
            <a:chExt cx="9084469" cy="4378753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1593305" y="1392955"/>
              <a:ext cx="4240969" cy="430887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it-IT" b="1" noProof="1" smtClean="0"/>
                <a:t>Tipiche componenti di un sistema fognario</a:t>
              </a:r>
              <a:endParaRPr lang="it-IT" i="1" noProof="1" smtClean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Collettori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Stazioni di sollevamento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Impianti di depurazione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Caditoie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Sistemi di scarico degli edifici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Pozzetti e camere di ispezione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Scaricatori di piena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Valvole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noProof="1" smtClean="0"/>
                <a:t>Misuratori</a:t>
              </a:r>
              <a:endParaRPr lang="it-IT" noProof="1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876674" y="2018701"/>
              <a:ext cx="1062036" cy="328612"/>
            </a:xfrm>
            <a:prstGeom prst="rect">
              <a:avLst/>
            </a:prstGeom>
            <a:noFill/>
            <a:ln w="28575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noProof="1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876673" y="2421789"/>
              <a:ext cx="2438151" cy="327600"/>
            </a:xfrm>
            <a:prstGeom prst="rect">
              <a:avLst/>
            </a:prstGeom>
            <a:noFill/>
            <a:ln w="28575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noProof="1"/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3095748" y="2183007"/>
              <a:ext cx="4115174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>
              <a:off x="4471988" y="2614199"/>
              <a:ext cx="2738934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7256168" y="1939092"/>
              <a:ext cx="2668744" cy="1246495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noProof="1" smtClean="0"/>
                <a:t>1 matrice di vulnerabilità </a:t>
              </a:r>
            </a:p>
            <a:p>
              <a:pPr>
                <a:lnSpc>
                  <a:spcPct val="150000"/>
                </a:lnSpc>
              </a:pPr>
              <a:r>
                <a:rPr lang="it-IT" noProof="1" smtClean="0"/>
                <a:t>1 matrice di vulnerabilità</a:t>
              </a:r>
            </a:p>
            <a:p>
              <a:pPr>
                <a:lnSpc>
                  <a:spcPct val="150000"/>
                </a:lnSpc>
              </a:pPr>
              <a:r>
                <a:rPr lang="it-IT" noProof="1" smtClean="0"/>
                <a:t>non inclusi nello studio</a:t>
              </a:r>
            </a:p>
          </p:txBody>
        </p:sp>
        <p:cxnSp>
          <p:nvCxnSpPr>
            <p:cNvPr id="41" name="Connettore 2 40"/>
            <p:cNvCxnSpPr/>
            <p:nvPr/>
          </p:nvCxnSpPr>
          <p:spPr>
            <a:xfrm>
              <a:off x="4314824" y="3020549"/>
              <a:ext cx="2896098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ttangolo 41"/>
            <p:cNvSpPr/>
            <p:nvPr/>
          </p:nvSpPr>
          <p:spPr>
            <a:xfrm>
              <a:off x="1876674" y="3249960"/>
              <a:ext cx="3038226" cy="2451867"/>
            </a:xfrm>
            <a:prstGeom prst="rect">
              <a:avLst/>
            </a:prstGeom>
            <a:noFill/>
            <a:ln w="28575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noProof="1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256168" y="3694216"/>
              <a:ext cx="3421606" cy="207749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noProof="1" smtClean="0"/>
                <a:t>considerati come ulteriori caratteristiche fisiche dei collettori che aumentano o riducono la vulnerabilità dei collettori stessi</a:t>
              </a:r>
            </a:p>
            <a:p>
              <a:pPr>
                <a:lnSpc>
                  <a:spcPct val="150000"/>
                </a:lnSpc>
              </a:pPr>
              <a:r>
                <a:rPr lang="it-IT" i="1" noProof="1" smtClean="0"/>
                <a:t>(vulnerabilità sistemica)</a:t>
              </a:r>
            </a:p>
          </p:txBody>
        </p:sp>
        <p:cxnSp>
          <p:nvCxnSpPr>
            <p:cNvPr id="44" name="Connettore 2 43"/>
            <p:cNvCxnSpPr/>
            <p:nvPr/>
          </p:nvCxnSpPr>
          <p:spPr>
            <a:xfrm>
              <a:off x="5019886" y="4525213"/>
              <a:ext cx="2191036" cy="0"/>
            </a:xfrm>
            <a:prstGeom prst="straightConnector1">
              <a:avLst/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4 44"/>
            <p:cNvCxnSpPr>
              <a:stCxn id="43" idx="3"/>
            </p:cNvCxnSpPr>
            <p:nvPr/>
          </p:nvCxnSpPr>
          <p:spPr>
            <a:xfrm flipH="1" flipV="1">
              <a:off x="9924912" y="2183008"/>
              <a:ext cx="752862" cy="2549954"/>
            </a:xfrm>
            <a:prstGeom prst="bentConnector4">
              <a:avLst>
                <a:gd name="adj1" fmla="val -30364"/>
                <a:gd name="adj2" fmla="val 100064"/>
              </a:avLst>
            </a:prstGeom>
            <a:ln w="38100">
              <a:solidFill>
                <a:srgbClr val="728FA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5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Matrice di vulnerabilità fisica e funzionale dei collettori fognari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6" y="617639"/>
            <a:ext cx="11840788" cy="61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Matrice di vulnerabilità fisica e funzionale dei collettori fognari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6" y="617639"/>
            <a:ext cx="11840788" cy="611177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2498" y="2257425"/>
            <a:ext cx="12025784" cy="842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1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Matrice di vulnerabilità fisica e funzionale degli impianti di sollevamento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" y="1941929"/>
            <a:ext cx="11935891" cy="2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Matrice di vulnerabilità fisica e funzionale degli impianti di sollevamento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" y="1941929"/>
            <a:ext cx="11935891" cy="29676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163" y="3529013"/>
            <a:ext cx="12025784" cy="79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2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942975" y="1385660"/>
            <a:ext cx="10439194" cy="4600803"/>
            <a:chOff x="942975" y="1271360"/>
            <a:chExt cx="10439194" cy="4600803"/>
          </a:xfrm>
        </p:grpSpPr>
        <p:sp>
          <p:nvSpPr>
            <p:cNvPr id="7" name="CasellaDiTesto 6"/>
            <p:cNvSpPr txBox="1"/>
            <p:nvPr/>
          </p:nvSpPr>
          <p:spPr>
            <a:xfrm>
              <a:off x="959856" y="1271360"/>
              <a:ext cx="1034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Metodo di gerarchizzazione </a:t>
              </a:r>
              <a:r>
                <a:rPr lang="it-IT" dirty="0" smtClean="0"/>
                <a:t>per assegnare un grado di vulnerabilità sistemica ad ogni componente della rete</a:t>
              </a:r>
              <a:endParaRPr lang="it-IT" dirty="0"/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942975" y="1900082"/>
              <a:ext cx="10439194" cy="3972081"/>
              <a:chOff x="942975" y="1900082"/>
              <a:chExt cx="10439194" cy="3972081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942975" y="1900082"/>
                <a:ext cx="4928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sz="1600" dirty="0" smtClean="0"/>
                  <a:t>Assegnare ad ogni tratta il </a:t>
                </a:r>
                <a:r>
                  <a:rPr lang="it-IT" sz="1600" b="1" dirty="0" smtClean="0"/>
                  <a:t>numero di nodi </a:t>
                </a:r>
                <a:r>
                  <a:rPr lang="it-IT" sz="1600" dirty="0" smtClean="0"/>
                  <a:t>(“</a:t>
                </a:r>
                <a:r>
                  <a:rPr lang="it-IT" sz="1600" b="1" dirty="0" smtClean="0"/>
                  <a:t>ordine</a:t>
                </a:r>
                <a:r>
                  <a:rPr lang="it-IT" sz="1600" dirty="0" smtClean="0"/>
                  <a:t>”) e il </a:t>
                </a:r>
                <a:r>
                  <a:rPr lang="it-IT" sz="1600" b="1" dirty="0" smtClean="0"/>
                  <a:t>numero di tratte esterne </a:t>
                </a:r>
                <a:r>
                  <a:rPr lang="it-IT" sz="1600" dirty="0" smtClean="0"/>
                  <a:t>(i.e. non collegate ad una tratta di monte) che precedono la tratta in esame → ordine ascendente dalle tratte esterne (tratte di ordine 0) verso il depuratore </a:t>
                </a:r>
                <a:endParaRPr lang="it-IT" sz="1600" dirty="0"/>
              </a:p>
            </p:txBody>
          </p:sp>
          <p:grpSp>
            <p:nvGrpSpPr>
              <p:cNvPr id="10" name="Gruppo 9"/>
              <p:cNvGrpSpPr/>
              <p:nvPr/>
            </p:nvGrpSpPr>
            <p:grpSpPr>
              <a:xfrm>
                <a:off x="5929313" y="1900082"/>
                <a:ext cx="5452856" cy="3972081"/>
                <a:chOff x="5929313" y="1900082"/>
                <a:chExt cx="5452856" cy="3972081"/>
              </a:xfrm>
            </p:grpSpPr>
            <p:pic>
              <p:nvPicPr>
                <p:cNvPr id="12" name="Immagine 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29313" y="1900082"/>
                  <a:ext cx="5452856" cy="3972081"/>
                </a:xfrm>
                <a:prstGeom prst="rect">
                  <a:avLst/>
                </a:prstGeom>
              </p:spPr>
            </p:pic>
            <p:sp>
              <p:nvSpPr>
                <p:cNvPr id="13" name="CasellaDiTesto 12"/>
                <p:cNvSpPr txBox="1"/>
                <p:nvPr/>
              </p:nvSpPr>
              <p:spPr>
                <a:xfrm>
                  <a:off x="6265074" y="5524917"/>
                  <a:ext cx="21575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600" i="1" dirty="0" smtClean="0"/>
                    <a:t>(ordine, tratte esterne)</a:t>
                  </a:r>
                  <a:endParaRPr lang="it-IT" sz="1600" i="1" dirty="0"/>
                </a:p>
              </p:txBody>
            </p:sp>
          </p:grpSp>
          <p:sp>
            <p:nvSpPr>
              <p:cNvPr id="11" name="CasellaDiTesto 10"/>
              <p:cNvSpPr txBox="1"/>
              <p:nvPr/>
            </p:nvSpPr>
            <p:spPr>
              <a:xfrm>
                <a:off x="3829050" y="3913684"/>
                <a:ext cx="3143250" cy="584775"/>
              </a:xfrm>
              <a:prstGeom prst="rect">
                <a:avLst/>
              </a:prstGeom>
              <a:solidFill>
                <a:srgbClr val="ADDB7B"/>
              </a:solidFill>
              <a:ln>
                <a:solidFill>
                  <a:srgbClr val="ADDB7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 smtClean="0"/>
                  <a:t>nodo</a:t>
                </a:r>
                <a:r>
                  <a:rPr lang="it-IT" sz="1600" i="1" dirty="0" smtClean="0"/>
                  <a:t> = confluenza di due tratte o stazione di sollevamento</a:t>
                </a:r>
                <a:endParaRPr lang="it-IT" sz="1600" i="1" dirty="0"/>
              </a:p>
            </p:txBody>
          </p:sp>
        </p:grpSp>
      </p:grpSp>
      <p:sp>
        <p:nvSpPr>
          <p:cNvPr id="14" name="CasellaDiTesto 13"/>
          <p:cNvSpPr txBox="1"/>
          <p:nvPr/>
        </p:nvSpPr>
        <p:spPr>
          <a:xfrm>
            <a:off x="7022477" y="1974699"/>
            <a:ext cx="1116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C00000"/>
                </a:solidFill>
              </a:rPr>
              <a:t>depuratore</a:t>
            </a:r>
            <a:endParaRPr lang="it-IT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59856" y="1385660"/>
            <a:ext cx="1034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Metodo di gerarchizzazione </a:t>
            </a:r>
            <a:r>
              <a:rPr lang="it-IT" dirty="0" smtClean="0"/>
              <a:t>per assegnare un grado di vulnerabilità sistemica ad ogni componente della rete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42975" y="2014382"/>
            <a:ext cx="4928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sz="1600" dirty="0" smtClean="0"/>
              <a:t>Assegnare ad ogni tratta il </a:t>
            </a:r>
            <a:r>
              <a:rPr lang="it-IT" sz="1600" b="1" dirty="0" smtClean="0"/>
              <a:t>numero di nodi </a:t>
            </a:r>
            <a:r>
              <a:rPr lang="it-IT" sz="1600" dirty="0" smtClean="0"/>
              <a:t>(“</a:t>
            </a:r>
            <a:r>
              <a:rPr lang="it-IT" sz="1600" b="1" dirty="0" smtClean="0"/>
              <a:t>ordine</a:t>
            </a:r>
            <a:r>
              <a:rPr lang="it-IT" sz="1600" dirty="0" smtClean="0"/>
              <a:t>”) e il </a:t>
            </a:r>
            <a:r>
              <a:rPr lang="it-IT" sz="1600" b="1" dirty="0" smtClean="0"/>
              <a:t>numero di tratte esterne </a:t>
            </a:r>
            <a:r>
              <a:rPr lang="it-IT" sz="1600" dirty="0" smtClean="0"/>
              <a:t>(i.e. non collegate ad una tratta di monte) che precedono la tratta in esame → ordine ascendente dalle tratte esterne (tratte di ordine 0) verso il depuratore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Calcolare il </a:t>
            </a:r>
            <a:r>
              <a:rPr lang="it-IT" sz="1600" b="1" dirty="0"/>
              <a:t>numero totale di tratte </a:t>
            </a:r>
            <a:r>
              <a:rPr lang="it-IT" sz="1600" dirty="0"/>
              <a:t>dipendenti dalla tratta considerata tramite la formula seguente</a:t>
            </a:r>
            <a:r>
              <a:rPr lang="it-IT" sz="16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349881" y="4006320"/>
                <a:ext cx="6672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𝑵𝑼𝑴𝑬𝑹𝑶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𝑻𝑶𝑻𝑨𝑳𝑬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𝑻𝑹𝑨𝑻𝑻𝑬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𝑶𝑹𝑫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𝑰𝑵𝑬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𝑻𝑹𝑨𝑻𝑻𝑬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𝑬𝑺𝑻𝑬𝑹𝑵𝑬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1" y="4006320"/>
                <a:ext cx="6672596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343" y="2014382"/>
            <a:ext cx="4718618" cy="34372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59856" y="1385660"/>
            <a:ext cx="1034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Metodo di gerarchizzazione </a:t>
            </a:r>
            <a:r>
              <a:rPr lang="it-IT" dirty="0" smtClean="0"/>
              <a:t>per assegnare un grado di vulnerabilità sistemica ad ogni componente della rete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42975" y="2014382"/>
            <a:ext cx="4928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sz="1600" dirty="0" smtClean="0"/>
              <a:t>Assegnare ad ogni tratta il </a:t>
            </a:r>
            <a:r>
              <a:rPr lang="it-IT" sz="1600" b="1" dirty="0" smtClean="0"/>
              <a:t>numero di nodi </a:t>
            </a:r>
            <a:r>
              <a:rPr lang="it-IT" sz="1600" dirty="0" smtClean="0"/>
              <a:t>(“</a:t>
            </a:r>
            <a:r>
              <a:rPr lang="it-IT" sz="1600" b="1" dirty="0" smtClean="0"/>
              <a:t>ordine</a:t>
            </a:r>
            <a:r>
              <a:rPr lang="it-IT" sz="1600" dirty="0" smtClean="0"/>
              <a:t>”) e il </a:t>
            </a:r>
            <a:r>
              <a:rPr lang="it-IT" sz="1600" b="1" dirty="0" smtClean="0"/>
              <a:t>numero di tratte esterne </a:t>
            </a:r>
            <a:r>
              <a:rPr lang="it-IT" sz="1600" dirty="0" smtClean="0"/>
              <a:t>(i.e. non collegate ad una tratta di monte) che precedono la tratta in esame → ordine ascendente dalle tratte esterne (tratte di ordine 0) verso il depuratore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Calcolare il </a:t>
            </a:r>
            <a:r>
              <a:rPr lang="it-IT" sz="1600" b="1" dirty="0"/>
              <a:t>numero totale di tratte </a:t>
            </a:r>
            <a:r>
              <a:rPr lang="it-IT" sz="1600" dirty="0"/>
              <a:t>dipendenti dalla tratta considerata tramite la formula seguente</a:t>
            </a:r>
            <a:r>
              <a:rPr lang="it-IT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Per esaminare le potenziali ripercussioni sulle utenze, assegnare ad ogni tratta il </a:t>
            </a:r>
            <a:r>
              <a:rPr lang="it-IT" sz="1600" b="1" dirty="0"/>
              <a:t>numero di utenti </a:t>
            </a:r>
            <a:r>
              <a:rPr lang="it-IT" sz="1600" dirty="0"/>
              <a:t>ad essa allacciati distinguendoli in: </a:t>
            </a:r>
            <a:r>
              <a:rPr lang="it-IT" sz="1600" b="1" dirty="0"/>
              <a:t>residenti</a:t>
            </a:r>
            <a:r>
              <a:rPr lang="it-IT" sz="1600" dirty="0"/>
              <a:t>, </a:t>
            </a:r>
            <a:r>
              <a:rPr lang="it-IT" sz="1600" b="1" dirty="0"/>
              <a:t>strutture di vendita</a:t>
            </a:r>
            <a:r>
              <a:rPr lang="it-IT" sz="1600" dirty="0"/>
              <a:t> e </a:t>
            </a:r>
            <a:r>
              <a:rPr lang="it-IT" sz="1600" b="1" dirty="0"/>
              <a:t>utenze sensibili </a:t>
            </a:r>
            <a:r>
              <a:rPr lang="it-IT" sz="1600" dirty="0"/>
              <a:t>(i.e. ospedali, scuole, centri sportivi, caserme</a:t>
            </a:r>
            <a:r>
              <a:rPr lang="it-IT" sz="1600" dirty="0" smtClean="0"/>
              <a:t>)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349881" y="4006320"/>
                <a:ext cx="6672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𝑵𝑼𝑴𝑬𝑹𝑶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𝑻𝑶𝑻𝑨𝑳𝑬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𝑻𝑹𝑨𝑻𝑻𝑬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𝑶𝑹𝑫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𝑰𝑵𝑬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𝑻𝑹𝑨𝑻𝑻𝑬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𝑬𝑺𝑻𝑬𝑹𝑵𝑬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1" y="4006320"/>
                <a:ext cx="6672596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8250766" y="1965004"/>
            <a:ext cx="99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rgbClr val="C00000"/>
                </a:solidFill>
              </a:rPr>
              <a:t>depuratore</a:t>
            </a:r>
            <a:endParaRPr lang="it-IT" sz="1400" i="1" dirty="0">
              <a:solidFill>
                <a:srgbClr val="C00000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7686675" y="2500313"/>
            <a:ext cx="500063" cy="28949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7936706" y="2789808"/>
            <a:ext cx="0" cy="17107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775363" y="4477188"/>
            <a:ext cx="23226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12 = # nodi (ordine)</a:t>
            </a:r>
          </a:p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18 = # tratte esterne</a:t>
            </a:r>
          </a:p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12+18-1=29 = # tot tratte</a:t>
            </a:r>
          </a:p>
          <a:p>
            <a:pPr algn="ctr"/>
            <a:r>
              <a:rPr lang="it-IT" sz="1600" i="1" dirty="0" smtClean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200 residenti</a:t>
            </a:r>
          </a:p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10 strutture vendita</a:t>
            </a:r>
          </a:p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1 utenza sensibile (es. scuola)</a:t>
            </a:r>
            <a:endParaRPr lang="it-IT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 e Obiettivi del lavoro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7039" y="1339302"/>
            <a:ext cx="114546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Progetto di ricerca finanziato da Fondazione </a:t>
            </a:r>
            <a:r>
              <a:rPr lang="it-IT" b="1" dirty="0"/>
              <a:t>AMGA</a:t>
            </a:r>
            <a:r>
              <a:rPr lang="it-IT" b="1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b="1" dirty="0" smtClean="0"/>
              <a:t>MODELLI </a:t>
            </a:r>
            <a:r>
              <a:rPr lang="it-IT" b="1" dirty="0"/>
              <a:t>PER LA PREVISIONE E GESTIONE DEL DANNO ALLE RETI IN CASO DI </a:t>
            </a:r>
            <a:r>
              <a:rPr lang="it-IT" b="1" dirty="0" smtClean="0"/>
              <a:t>ALLUVIONE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it-IT" b="1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La modellazione del danno alluvionale alle infrastrutture a rete rappresenta un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supporto fondamentale per: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enti gestori ed enti territoriali nella definizione delle strategie di riduzione e mitigazione degli impatti attesi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utorità di protezione civile nella gestione dell’emergenza</a:t>
            </a:r>
          </a:p>
        </p:txBody>
      </p:sp>
    </p:spTree>
    <p:extLst>
      <p:ext uri="{BB962C8B-B14F-4D97-AF65-F5344CB8AC3E}">
        <p14:creationId xmlns:p14="http://schemas.microsoft.com/office/powerpoint/2010/main" val="15954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Dati a disposizione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246" y="1193923"/>
            <a:ext cx="664368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u="sng" dirty="0" smtClean="0"/>
              <a:t>Database vettoriale della rete fognaria di Parma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dell’area allagata durante la piena del torrente Baganza nel 2014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Danni alla rete fognaria durante l’alluvione del torrente Baganza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numeri civici di Parma (contenente il numero di residenti e il numero di strutture di vendita per ogni civico)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Dati vettoriali di supporto dal Geoportale della Regione Emilia-Romagna (comune, fiumi, edificato, strade, ecc.)</a:t>
            </a:r>
          </a:p>
          <a:p>
            <a:pPr>
              <a:lnSpc>
                <a:spcPct val="150000"/>
              </a:lnSpc>
            </a:pPr>
            <a:r>
              <a:rPr lang="it-IT" sz="1600" u="sng" dirty="0" smtClean="0"/>
              <a:t>Database vettoriale della rete fognaria di Parma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collettori fognari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componenti di regolazione (stazioni di sollevamento, scaricatori di piena, valvole)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delle camere di ispezione e delle caditoie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depuratori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128883"/>
            <a:ext cx="4683398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Dati a disposizione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246" y="1193923"/>
            <a:ext cx="664368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u="sng" dirty="0" smtClean="0"/>
              <a:t>Database vettoriale della rete fognaria di Parma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dell’area allagata durante la piena del torrente Baganza nel 2014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Danni alla rete fognaria durante l’alluvione del torrente Baganza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numeri civici di Parma (contenente il numero di residenti e il numero di strutture di vendita per ogni civico)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Dati vettoriali di supporto dal Geoportale della Regione Emilia-Romagna (comune, fiumi, edificato, strade, ecc.)</a:t>
            </a:r>
          </a:p>
          <a:p>
            <a:pPr>
              <a:lnSpc>
                <a:spcPct val="150000"/>
              </a:lnSpc>
            </a:pPr>
            <a:r>
              <a:rPr lang="it-IT" sz="1600" u="sng" dirty="0" smtClean="0"/>
              <a:t>Database vettoriale della rete fognaria di Parma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collettori fognari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componenti di regolazione (stazioni di sollevamento, scaricatori di piena, valvole)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delle camere di ispezione e delle caditoie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Shapefile dei depuratori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128883"/>
            <a:ext cx="4683398" cy="662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19439" y="2481989"/>
            <a:ext cx="3771901" cy="1917787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 smtClean="0">
                <a:solidFill>
                  <a:schemeClr val="bg1"/>
                </a:solidFill>
              </a:rPr>
              <a:t>Porzione di rete interessata dall’alluvione del Baganza: solo tratte che confluiscono al depuratore “Ovest”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it-IT" sz="1600" i="1" dirty="0" smtClean="0">
                <a:solidFill>
                  <a:schemeClr val="bg1"/>
                </a:solidFill>
              </a:rPr>
              <a:t>48.000 residenti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it-IT" sz="1600" i="1" dirty="0" smtClean="0">
                <a:solidFill>
                  <a:schemeClr val="bg1"/>
                </a:solidFill>
              </a:rPr>
              <a:t>30 strutture di vendita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it-IT" sz="1600" i="1" dirty="0" smtClean="0">
                <a:solidFill>
                  <a:schemeClr val="bg1"/>
                </a:solidFill>
              </a:rPr>
              <a:t>34 utenze sensibili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Applicazione del modello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73" y="114752"/>
            <a:ext cx="4683200" cy="6624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84695" y="1556979"/>
            <a:ext cx="642937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it-IT" sz="1600" dirty="0" smtClean="0"/>
              <a:t>Identificazione di alcuni elementi della rete potenzialmente </a:t>
            </a:r>
            <a:r>
              <a:rPr lang="it-IT" sz="1600" dirty="0"/>
              <a:t>soggetti ai meccanismi di danneggiamento </a:t>
            </a:r>
            <a:r>
              <a:rPr lang="it-IT" sz="1600" dirty="0" smtClean="0"/>
              <a:t>descritti nelle due matrici di vulnerabilità fisica e funzionale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A</a:t>
            </a:r>
            <a:r>
              <a:rPr lang="it-IT" sz="1600" dirty="0" smtClean="0"/>
              <a:t>nalisi dei corrispettivi scenari di danno sulla base della vulnerabilità sistemica di questi elementi</a:t>
            </a:r>
            <a:endParaRPr lang="it-IT" sz="1600" dirty="0"/>
          </a:p>
          <a:p>
            <a:pPr>
              <a:spcAft>
                <a:spcPts val="600"/>
              </a:spcAft>
            </a:pPr>
            <a:r>
              <a:rPr lang="it-IT" b="1" dirty="0" smtClean="0"/>
              <a:t>4 scenari di danno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Scenario 1 → danneggiamento di una tratta in PVC a monte dell’area allagata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Scenario 2→ danneggiamento di un collettore dotato di scaricatore di piena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Scenario 3 → danneggiamento di una tratta in PVC compresa nell’area allagata nel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Scenario 4 → danneggiamento di una stazione di sollevamento</a:t>
            </a:r>
          </a:p>
        </p:txBody>
      </p:sp>
    </p:spTree>
    <p:extLst>
      <p:ext uri="{BB962C8B-B14F-4D97-AF65-F5344CB8AC3E}">
        <p14:creationId xmlns:p14="http://schemas.microsoft.com/office/powerpoint/2010/main" val="37608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Applicazione del modello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4695" y="1535541"/>
            <a:ext cx="64258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Scenario 1: danneggiamento di una tratta in PVC a monte dell’area allagata</a:t>
            </a:r>
            <a:endParaRPr lang="en-US" sz="1600" i="1" dirty="0"/>
          </a:p>
          <a:p>
            <a:endParaRPr lang="en-GB" sz="1600" i="1" dirty="0"/>
          </a:p>
          <a:p>
            <a:r>
              <a:rPr lang="it-IT" sz="1600" dirty="0" smtClean="0"/>
              <a:t>Meccanismi di danneggiamento: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g</a:t>
            </a:r>
            <a:r>
              <a:rPr lang="it-IT" sz="1600" dirty="0" smtClean="0"/>
              <a:t>alleggiamento della tubazione provocato dall’innalzamento della falda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salto dei chiusini a causa dell’eccessiva pressione per rigurgito dovuto all’allagamento della zona superficiale a valle</a:t>
            </a:r>
          </a:p>
          <a:p>
            <a:endParaRPr lang="it-IT" sz="1600" dirty="0" smtClean="0"/>
          </a:p>
          <a:p>
            <a:r>
              <a:rPr lang="it-IT" sz="1600" dirty="0" smtClean="0"/>
              <a:t>Danni fisici: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</a:t>
            </a:r>
            <a:r>
              <a:rPr lang="it-IT" sz="1600" dirty="0" smtClean="0"/>
              <a:t>repe e rotture della tubazione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it-IT" sz="1600" dirty="0" smtClean="0">
                <a:sym typeface="Wingdings" panose="05000000000000000000" pitchFamily="2" charset="2"/>
              </a:rPr>
              <a:t>costi di riparazione</a:t>
            </a:r>
            <a:endParaRPr lang="it-IT" sz="1600" dirty="0" smtClean="0"/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funzionali: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nessuno</a:t>
            </a:r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sistemici: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</a:t>
            </a:r>
            <a:r>
              <a:rPr lang="it-IT" sz="1600" dirty="0" smtClean="0"/>
              <a:t>ontaminazione ambientale 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</a:t>
            </a:r>
            <a:r>
              <a:rPr lang="it-IT" sz="1600" dirty="0" smtClean="0"/>
              <a:t>llagamento dell’area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90" y="119700"/>
            <a:ext cx="4695537" cy="6624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9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Applicazione del modello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59" y="101935"/>
            <a:ext cx="4591522" cy="662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asellaDiTesto 6"/>
          <p:cNvSpPr txBox="1"/>
          <p:nvPr/>
        </p:nvSpPr>
        <p:spPr>
          <a:xfrm>
            <a:off x="384695" y="1521253"/>
            <a:ext cx="64258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Scenario 2: </a:t>
            </a:r>
            <a:r>
              <a:rPr lang="it-IT" sz="1600" i="1" dirty="0"/>
              <a:t>danneggiamento/malfunzionamento di un collettore dotato </a:t>
            </a:r>
            <a:r>
              <a:rPr lang="it-IT" sz="1600" i="1" dirty="0" smtClean="0"/>
              <a:t>di sfioratore che scarica le acque meteoriche verso il torrente Parma</a:t>
            </a:r>
          </a:p>
          <a:p>
            <a:endParaRPr lang="en-GB" sz="1600" i="1" dirty="0"/>
          </a:p>
          <a:p>
            <a:r>
              <a:rPr lang="it-IT" sz="1600" dirty="0" smtClean="0"/>
              <a:t>Meccanismi di danneggiamento: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</a:t>
            </a:r>
            <a:r>
              <a:rPr lang="it-IT" sz="1600" dirty="0" smtClean="0"/>
              <a:t>alto dei chiusini a causa dell’eccessiva pressione per rigurgito dovuto all’ingresso, attraverso lo sfioratore, di acqua proveniente dal torrente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</a:t>
            </a:r>
            <a:r>
              <a:rPr lang="it-IT" sz="1600" dirty="0" smtClean="0"/>
              <a:t>ccumulo di materiale solido proveniente dal torrente</a:t>
            </a:r>
          </a:p>
          <a:p>
            <a:endParaRPr lang="it-IT" sz="1600" dirty="0" smtClean="0"/>
          </a:p>
          <a:p>
            <a:r>
              <a:rPr lang="it-IT" sz="1600" dirty="0" smtClean="0"/>
              <a:t>Danni fisici: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danneggiamento del tubo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it-IT" sz="1600" dirty="0" smtClean="0">
                <a:sym typeface="Wingdings" panose="05000000000000000000" pitchFamily="2" charset="2"/>
              </a:rPr>
              <a:t>costi </a:t>
            </a:r>
            <a:r>
              <a:rPr lang="it-IT" sz="1600" dirty="0">
                <a:sym typeface="Wingdings" panose="05000000000000000000" pitchFamily="2" charset="2"/>
              </a:rPr>
              <a:t>di riparazione</a:t>
            </a:r>
            <a:endParaRPr lang="it-IT" sz="1600" dirty="0" smtClean="0"/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funzionali: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capacità di smaltimento ridotta o addirittura nulla</a:t>
            </a:r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sistemici: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i</a:t>
            </a:r>
            <a:r>
              <a:rPr lang="it-IT" sz="1600" dirty="0" smtClean="0"/>
              <a:t>nterruzione del servizio per 6546 utenze</a:t>
            </a:r>
          </a:p>
        </p:txBody>
      </p:sp>
    </p:spTree>
    <p:extLst>
      <p:ext uri="{BB962C8B-B14F-4D97-AF65-F5344CB8AC3E}">
        <p14:creationId xmlns:p14="http://schemas.microsoft.com/office/powerpoint/2010/main" val="2206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Applicazione del modello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4695" y="1535540"/>
            <a:ext cx="64258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Scenario 3: danneggiamento di una tratta in PVC compresa nell’area allagata nel 2014</a:t>
            </a:r>
          </a:p>
          <a:p>
            <a:endParaRPr lang="en-GB" sz="1600" i="1" dirty="0"/>
          </a:p>
          <a:p>
            <a:r>
              <a:rPr lang="it-IT" sz="1600" dirty="0" smtClean="0"/>
              <a:t>Meccanismi di danneggiamento: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schiacciamento del tubo per </a:t>
            </a:r>
            <a:r>
              <a:rPr lang="it-IT" sz="1600" dirty="0" smtClean="0"/>
              <a:t>un eccessivo carico sovrastante dovuto all’allagamento superficiale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eccessiva pressione per elevate portate in ingresso dagli scarichi</a:t>
            </a:r>
          </a:p>
          <a:p>
            <a:endParaRPr lang="it-IT" sz="1600" dirty="0" smtClean="0"/>
          </a:p>
          <a:p>
            <a:r>
              <a:rPr lang="it-IT" sz="1600" dirty="0" smtClean="0"/>
              <a:t>Danni fisici: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</a:t>
            </a:r>
            <a:r>
              <a:rPr lang="it-IT" sz="1600" dirty="0" smtClean="0"/>
              <a:t>repe e rotture della tubazione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it-IT" sz="1600" dirty="0" smtClean="0">
                <a:sym typeface="Wingdings" panose="05000000000000000000" pitchFamily="2" charset="2"/>
              </a:rPr>
              <a:t>costi </a:t>
            </a:r>
            <a:r>
              <a:rPr lang="it-IT" sz="1600" dirty="0">
                <a:sym typeface="Wingdings" panose="05000000000000000000" pitchFamily="2" charset="2"/>
              </a:rPr>
              <a:t>di riparazione</a:t>
            </a:r>
            <a:endParaRPr lang="it-IT" sz="1600" dirty="0" smtClean="0"/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funzionali: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nessuno</a:t>
            </a:r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sistemici: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</a:t>
            </a:r>
            <a:r>
              <a:rPr lang="it-IT" sz="1600" dirty="0" smtClean="0"/>
              <a:t>ontaminazione ambientale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</a:t>
            </a:r>
            <a:r>
              <a:rPr lang="it-IT" sz="1600" dirty="0" smtClean="0"/>
              <a:t>llagamento delle aree a monte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72" y="134440"/>
            <a:ext cx="4746535" cy="6624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125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studio – Applicazione del modello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4695" y="1292653"/>
            <a:ext cx="64258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Scenario 4: danneggiamento/malfunzionamento di una stazione di sollevamento</a:t>
            </a:r>
          </a:p>
          <a:p>
            <a:endParaRPr lang="en-GB" sz="1600" i="1" dirty="0"/>
          </a:p>
          <a:p>
            <a:r>
              <a:rPr lang="it-IT" sz="1600" dirty="0" smtClean="0"/>
              <a:t>Meccanismi di danneggiamento: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</a:t>
            </a:r>
            <a:r>
              <a:rPr lang="it-IT" sz="1600" dirty="0" smtClean="0"/>
              <a:t>rresto del sistema di pompaggio per interruzioni di corrente elettrica, ostruzione ad opera dei sedimenti o contatto delle componenti elettriche con l’acqua</a:t>
            </a:r>
          </a:p>
          <a:p>
            <a:endParaRPr lang="it-IT" sz="1600" dirty="0" smtClean="0"/>
          </a:p>
          <a:p>
            <a:r>
              <a:rPr lang="it-IT" sz="1600" dirty="0" smtClean="0"/>
              <a:t>Danni fisici: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d</a:t>
            </a:r>
            <a:r>
              <a:rPr lang="it-IT" sz="1600" dirty="0" smtClean="0"/>
              <a:t>anni al sistema di pompaggio (girante, quadro elettrico, ecc.)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it-IT" sz="1600" dirty="0" smtClean="0">
                <a:sym typeface="Wingdings" panose="05000000000000000000" pitchFamily="2" charset="2"/>
              </a:rPr>
              <a:t>costi </a:t>
            </a:r>
            <a:r>
              <a:rPr lang="it-IT" sz="1600" dirty="0">
                <a:sym typeface="Wingdings" panose="05000000000000000000" pitchFamily="2" charset="2"/>
              </a:rPr>
              <a:t>di riparazione</a:t>
            </a:r>
            <a:endParaRPr lang="it-IT" sz="1600" dirty="0" smtClean="0"/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funzionali: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interruzione del flusso in corrispondenza della stazione di sollevamento</a:t>
            </a:r>
          </a:p>
          <a:p>
            <a:pPr marL="285750" indent="-285750">
              <a:buFontTx/>
              <a:buChar char="-"/>
            </a:pPr>
            <a:endParaRPr lang="it-IT" sz="1600" dirty="0" smtClean="0"/>
          </a:p>
          <a:p>
            <a:r>
              <a:rPr lang="it-IT" sz="1600" dirty="0" smtClean="0"/>
              <a:t>Danni sistemici: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interruzione del servizio per 47743 residenti, 30 strutture di vendita e 34 utenze sensibili (i.e. totalità degli utenti allacciati alla porzione di fognatura esaminata)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03" y="120575"/>
            <a:ext cx="4644991" cy="6622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76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30699" y="1464469"/>
            <a:ext cx="68437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b="1" dirty="0" smtClean="0"/>
              <a:t>Criticità del modello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Mancanza di dati di pericolosità e danno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Assenza di un modello idraulico della rete fognaria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Limitate informazioni circa le caratteristiche fisiche e funzionali della fognatura (e.g. profondità di posa e pendenza dei collettori)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Assenza di informazione sul numero di utenti allacciati ad ogni tratta</a:t>
            </a:r>
          </a:p>
          <a:p>
            <a:pPr>
              <a:spcAft>
                <a:spcPts val="1800"/>
              </a:spcAft>
            </a:pPr>
            <a:endParaRPr lang="it-IT" dirty="0" smtClean="0"/>
          </a:p>
          <a:p>
            <a:pPr>
              <a:spcAft>
                <a:spcPts val="1800"/>
              </a:spcAft>
            </a:pPr>
            <a:r>
              <a:rPr lang="it-IT" b="1" dirty="0" smtClean="0"/>
              <a:t>Sviluppi futuri</a:t>
            </a:r>
          </a:p>
          <a:p>
            <a:r>
              <a:rPr lang="it-IT" dirty="0" smtClean="0"/>
              <a:t>Trasferimento e adattamento della metodologia sviluppata per le reti drenaggio urbano ad altre tipologie di rete (strade, ferrovie, rete elettrica, acquedotti, ecc.)</a:t>
            </a:r>
            <a:endParaRPr lang="it-IT" dirty="0"/>
          </a:p>
        </p:txBody>
      </p:sp>
      <p:sp>
        <p:nvSpPr>
          <p:cNvPr id="16" name="Freccia a destra 15"/>
          <p:cNvSpPr/>
          <p:nvPr/>
        </p:nvSpPr>
        <p:spPr>
          <a:xfrm>
            <a:off x="7243763" y="2562363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/>
          <p:cNvSpPr txBox="1"/>
          <p:nvPr/>
        </p:nvSpPr>
        <p:spPr>
          <a:xfrm>
            <a:off x="8070337" y="2401882"/>
            <a:ext cx="401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NO valutazione quantitativa</a:t>
            </a:r>
            <a:r>
              <a:rPr lang="it-IT" b="1" dirty="0" smtClean="0"/>
              <a:t> </a:t>
            </a:r>
            <a:r>
              <a:rPr lang="it-IT" dirty="0" smtClean="0"/>
              <a:t>della vulnerabilità fisica e funzionale della rete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7243761" y="3598111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/>
          <p:cNvSpPr txBox="1"/>
          <p:nvPr/>
        </p:nvSpPr>
        <p:spPr>
          <a:xfrm>
            <a:off x="8070337" y="3439251"/>
            <a:ext cx="323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Ipotesi molto semplificativa </a:t>
            </a:r>
            <a:r>
              <a:rPr lang="it-IT" dirty="0" smtClean="0"/>
              <a:t>della minima distanza</a:t>
            </a:r>
            <a:endParaRPr lang="it-IT" dirty="0"/>
          </a:p>
        </p:txBody>
      </p:sp>
      <p:sp>
        <p:nvSpPr>
          <p:cNvPr id="20" name="Freccia a destra 19"/>
          <p:cNvSpPr/>
          <p:nvPr/>
        </p:nvSpPr>
        <p:spPr>
          <a:xfrm>
            <a:off x="7243762" y="5165016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8070337" y="4867657"/>
            <a:ext cx="4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Approccio integrato </a:t>
            </a:r>
            <a:r>
              <a:rPr lang="it-IT" dirty="0" smtClean="0"/>
              <a:t>al problema a causa delle strette interconnessioni tra infrastrutture critiche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30699" y="2014090"/>
            <a:ext cx="6843713" cy="1425161"/>
          </a:xfrm>
          <a:prstGeom prst="rect">
            <a:avLst/>
          </a:prstGeom>
          <a:noFill/>
          <a:ln w="12700">
            <a:solidFill>
              <a:srgbClr val="728FA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6198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28554" y="2900363"/>
            <a:ext cx="6153672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4400" dirty="0" smtClean="0"/>
              <a:t>GRAZIE PER L’ATTENZIONE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4891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 e Obiettivi del lavoro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7039" y="1339302"/>
            <a:ext cx="114546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Progetto di ricerca finanziato da Fondazione </a:t>
            </a:r>
            <a:r>
              <a:rPr lang="it-IT" b="1" dirty="0"/>
              <a:t>AMGA</a:t>
            </a:r>
            <a:r>
              <a:rPr lang="it-IT" b="1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b="1" dirty="0" smtClean="0"/>
              <a:t>MODELLI </a:t>
            </a:r>
            <a:r>
              <a:rPr lang="it-IT" b="1" dirty="0"/>
              <a:t>PER LA PREVISIONE E GESTIONE DEL DANNO ALLE RETI IN CASO DI </a:t>
            </a:r>
            <a:r>
              <a:rPr lang="it-IT" b="1" dirty="0" smtClean="0"/>
              <a:t>ALLUVIONE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it-IT" b="1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La modellazione del danno alluvionale alle infrastrutture a rete rappresenta un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supporto fondamentale per: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enti gestori ed enti territoriali nella definizione delle strategie di riduzione e mitigazione degli impatti attesi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utorità di protezione civile nella gestione dell’emergenza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5903023" y="3509127"/>
            <a:ext cx="404734" cy="55440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07039" y="3997067"/>
            <a:ext cx="1145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Modello per valutare in modo </a:t>
            </a:r>
            <a:r>
              <a:rPr lang="it-IT" dirty="0" smtClean="0"/>
              <a:t>esaustivo </a:t>
            </a:r>
            <a:r>
              <a:rPr lang="it-IT" dirty="0"/>
              <a:t>la </a:t>
            </a:r>
            <a:r>
              <a:rPr lang="it-IT" i="1" dirty="0"/>
              <a:t>vulnerabilità</a:t>
            </a:r>
            <a:r>
              <a:rPr lang="it-IT" dirty="0"/>
              <a:t> di una rete ai fenomeni alluvionali: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vulnerabilità </a:t>
            </a:r>
            <a:r>
              <a:rPr lang="it-IT" i="1" dirty="0"/>
              <a:t>fisica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→ propensione a subire danni materiali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vulnerabilità </a:t>
            </a:r>
            <a:r>
              <a:rPr lang="it-IT" i="1" dirty="0"/>
              <a:t>funzionale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→ propensione a subire malfunzionamenti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vulnerabilità </a:t>
            </a:r>
            <a:r>
              <a:rPr lang="it-IT" i="1" dirty="0"/>
              <a:t>sistemica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→ propensione a subire danni indiretti a causa delle interconnessioni esistenti tra gli elementi di una stessa rete e/o di altre reti a questa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collegate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942975" y="1385660"/>
            <a:ext cx="10439194" cy="4600803"/>
            <a:chOff x="942975" y="1271360"/>
            <a:chExt cx="10439194" cy="4600803"/>
          </a:xfrm>
        </p:grpSpPr>
        <p:sp>
          <p:nvSpPr>
            <p:cNvPr id="7" name="CasellaDiTesto 6"/>
            <p:cNvSpPr txBox="1"/>
            <p:nvPr/>
          </p:nvSpPr>
          <p:spPr>
            <a:xfrm>
              <a:off x="959856" y="1271360"/>
              <a:ext cx="1034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Metodo di gerarchizzazione </a:t>
              </a:r>
              <a:r>
                <a:rPr lang="it-IT" dirty="0" smtClean="0"/>
                <a:t>per assegnare un grado di vulnerabilità sistemica ad ogni componente della rete</a:t>
              </a:r>
              <a:endParaRPr lang="it-IT" dirty="0"/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942975" y="1900082"/>
              <a:ext cx="10439194" cy="3972081"/>
              <a:chOff x="942975" y="1900082"/>
              <a:chExt cx="10439194" cy="3972081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942975" y="1900082"/>
                <a:ext cx="4928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it-IT" sz="1600" dirty="0" smtClean="0"/>
                  <a:t>Assegnare ad ogni tratta il </a:t>
                </a:r>
                <a:r>
                  <a:rPr lang="it-IT" sz="1600" b="1" dirty="0" smtClean="0"/>
                  <a:t>numero di nodi </a:t>
                </a:r>
                <a:r>
                  <a:rPr lang="it-IT" sz="1600" dirty="0" smtClean="0"/>
                  <a:t>(“</a:t>
                </a:r>
                <a:r>
                  <a:rPr lang="it-IT" sz="1600" b="1" dirty="0" smtClean="0"/>
                  <a:t>ordine</a:t>
                </a:r>
                <a:r>
                  <a:rPr lang="it-IT" sz="1600" dirty="0" smtClean="0"/>
                  <a:t>”) e il </a:t>
                </a:r>
                <a:r>
                  <a:rPr lang="it-IT" sz="1600" b="1" dirty="0" smtClean="0"/>
                  <a:t>numero di tratte esterne </a:t>
                </a:r>
                <a:r>
                  <a:rPr lang="it-IT" sz="1600" dirty="0" smtClean="0"/>
                  <a:t>(i.e. non collegate ad una tratta di monte) che precedono la tratta in esame → ordine ascendente dalle tratte esterne (tratte di ordine 0) verso il depuratore </a:t>
                </a:r>
                <a:endParaRPr lang="it-IT" sz="1600" dirty="0"/>
              </a:p>
            </p:txBody>
          </p:sp>
          <p:grpSp>
            <p:nvGrpSpPr>
              <p:cNvPr id="10" name="Gruppo 9"/>
              <p:cNvGrpSpPr/>
              <p:nvPr/>
            </p:nvGrpSpPr>
            <p:grpSpPr>
              <a:xfrm>
                <a:off x="5929313" y="1900082"/>
                <a:ext cx="5452856" cy="3972081"/>
                <a:chOff x="5929313" y="1900082"/>
                <a:chExt cx="5452856" cy="3972081"/>
              </a:xfrm>
            </p:grpSpPr>
            <p:pic>
              <p:nvPicPr>
                <p:cNvPr id="12" name="Immagine 1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29313" y="1900082"/>
                  <a:ext cx="5452856" cy="3972081"/>
                </a:xfrm>
                <a:prstGeom prst="rect">
                  <a:avLst/>
                </a:prstGeom>
              </p:spPr>
            </p:pic>
            <p:sp>
              <p:nvSpPr>
                <p:cNvPr id="13" name="CasellaDiTesto 12"/>
                <p:cNvSpPr txBox="1"/>
                <p:nvPr/>
              </p:nvSpPr>
              <p:spPr>
                <a:xfrm>
                  <a:off x="6265074" y="5524917"/>
                  <a:ext cx="21575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600" i="1" dirty="0" smtClean="0"/>
                    <a:t>(ordine, tratte esterne)</a:t>
                  </a:r>
                  <a:endParaRPr lang="it-IT" sz="1600" i="1" dirty="0"/>
                </a:p>
              </p:txBody>
            </p:sp>
          </p:grpSp>
          <p:sp>
            <p:nvSpPr>
              <p:cNvPr id="11" name="CasellaDiTesto 10"/>
              <p:cNvSpPr txBox="1"/>
              <p:nvPr/>
            </p:nvSpPr>
            <p:spPr>
              <a:xfrm>
                <a:off x="3829050" y="3913684"/>
                <a:ext cx="3143250" cy="584775"/>
              </a:xfrm>
              <a:prstGeom prst="rect">
                <a:avLst/>
              </a:prstGeom>
              <a:solidFill>
                <a:srgbClr val="ADDB7B"/>
              </a:solidFill>
              <a:ln>
                <a:solidFill>
                  <a:srgbClr val="ADDB7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 smtClean="0"/>
                  <a:t>nodo</a:t>
                </a:r>
                <a:r>
                  <a:rPr lang="it-IT" sz="1600" i="1" dirty="0" smtClean="0"/>
                  <a:t> = confluenza di due tratte o stazione di sollevamento</a:t>
                </a:r>
                <a:endParaRPr lang="it-IT" sz="1600" i="1" dirty="0"/>
              </a:p>
            </p:txBody>
          </p:sp>
        </p:grpSp>
      </p:grpSp>
      <p:sp>
        <p:nvSpPr>
          <p:cNvPr id="14" name="CasellaDiTesto 13"/>
          <p:cNvSpPr txBox="1"/>
          <p:nvPr/>
        </p:nvSpPr>
        <p:spPr>
          <a:xfrm>
            <a:off x="7022477" y="1974699"/>
            <a:ext cx="1116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rgbClr val="C00000"/>
                </a:solidFill>
              </a:rPr>
              <a:t>depuratore</a:t>
            </a:r>
            <a:endParaRPr lang="it-IT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942975" y="1385660"/>
            <a:ext cx="10365868" cy="3337156"/>
            <a:chOff x="942975" y="1271360"/>
            <a:chExt cx="10365868" cy="3337156"/>
          </a:xfrm>
        </p:grpSpPr>
        <p:sp>
          <p:nvSpPr>
            <p:cNvPr id="7" name="CasellaDiTesto 6"/>
            <p:cNvSpPr txBox="1"/>
            <p:nvPr/>
          </p:nvSpPr>
          <p:spPr>
            <a:xfrm>
              <a:off x="959856" y="1271360"/>
              <a:ext cx="1034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Metodo di gerarchizzazione </a:t>
              </a:r>
              <a:r>
                <a:rPr lang="it-IT" dirty="0" smtClean="0"/>
                <a:t>per assegnare un grado di vulnerabilità sistemica ad ogni componente della rete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942975" y="1900082"/>
              <a:ext cx="49284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 smtClean="0"/>
                <a:t>Assegnare ad ogni tratta il </a:t>
              </a:r>
              <a:r>
                <a:rPr lang="it-IT" sz="1600" b="1" dirty="0" smtClean="0"/>
                <a:t>numero di nodi </a:t>
              </a:r>
              <a:r>
                <a:rPr lang="it-IT" sz="1600" dirty="0" smtClean="0"/>
                <a:t>(“</a:t>
              </a:r>
              <a:r>
                <a:rPr lang="it-IT" sz="1600" b="1" dirty="0" smtClean="0"/>
                <a:t>ordine</a:t>
              </a:r>
              <a:r>
                <a:rPr lang="it-IT" sz="1600" dirty="0" smtClean="0"/>
                <a:t>”) e il </a:t>
              </a:r>
              <a:r>
                <a:rPr lang="it-IT" sz="1600" b="1" dirty="0" smtClean="0"/>
                <a:t>numero di tratte esterne </a:t>
              </a:r>
              <a:r>
                <a:rPr lang="it-IT" sz="1600" dirty="0" smtClean="0"/>
                <a:t>(i.e. non collegate ad una tratta di monte) che precedono la tratta in esame → ordine ascendente dalle tratte esterne (tratte di ordine 0) verso il depuratore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600" dirty="0"/>
                <a:t>Per tenere conto delle porzioni a maglia della rete, assegnare ad ogni tratta il </a:t>
              </a:r>
              <a:r>
                <a:rPr lang="it-IT" sz="1600" b="1" dirty="0"/>
                <a:t>numero di “nodi fittizi” antecedenti </a:t>
              </a:r>
              <a:r>
                <a:rPr lang="it-IT" sz="1600" dirty="0"/>
                <a:t>(= separazione flusso), considerando le tratte a valle di un nodo fittizio come tratte di ordine 0 (ridondanza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6451471" y="1898345"/>
            <a:ext cx="4676261" cy="4035095"/>
            <a:chOff x="6451471" y="1898345"/>
            <a:chExt cx="4676261" cy="4035095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471" y="1898345"/>
              <a:ext cx="4676261" cy="3973818"/>
            </a:xfrm>
            <a:prstGeom prst="rect">
              <a:avLst/>
            </a:prstGeom>
          </p:spPr>
        </p:pic>
        <p:sp>
          <p:nvSpPr>
            <p:cNvPr id="17" name="Ovale 16"/>
            <p:cNvSpPr/>
            <p:nvPr/>
          </p:nvSpPr>
          <p:spPr>
            <a:xfrm>
              <a:off x="7868921" y="5656163"/>
              <a:ext cx="216000" cy="21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084920" y="5594886"/>
              <a:ext cx="1530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smtClean="0"/>
                <a:t>nodo fittizio</a:t>
              </a:r>
              <a:endParaRPr lang="it-IT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942975" y="1385660"/>
            <a:ext cx="10365868" cy="3983487"/>
            <a:chOff x="942975" y="1271360"/>
            <a:chExt cx="10365868" cy="3983487"/>
          </a:xfrm>
        </p:grpSpPr>
        <p:sp>
          <p:nvSpPr>
            <p:cNvPr id="7" name="CasellaDiTesto 6"/>
            <p:cNvSpPr txBox="1"/>
            <p:nvPr/>
          </p:nvSpPr>
          <p:spPr>
            <a:xfrm>
              <a:off x="959856" y="1271360"/>
              <a:ext cx="1034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Metodo di gerarchizzazione </a:t>
              </a:r>
              <a:r>
                <a:rPr lang="it-IT" dirty="0" smtClean="0"/>
                <a:t>per assegnare un grado di vulnerabilità sistemica ad ogni componente della rete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942975" y="1900082"/>
              <a:ext cx="49284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 smtClean="0"/>
                <a:t>Assegnare ad ogni tratta il </a:t>
              </a:r>
              <a:r>
                <a:rPr lang="it-IT" sz="1600" b="1" dirty="0" smtClean="0"/>
                <a:t>numero di nodi </a:t>
              </a:r>
              <a:r>
                <a:rPr lang="it-IT" sz="1600" dirty="0" smtClean="0"/>
                <a:t>(“</a:t>
              </a:r>
              <a:r>
                <a:rPr lang="it-IT" sz="1600" b="1" dirty="0" smtClean="0"/>
                <a:t>ordine</a:t>
              </a:r>
              <a:r>
                <a:rPr lang="it-IT" sz="1600" dirty="0" smtClean="0"/>
                <a:t>”) e il </a:t>
              </a:r>
              <a:r>
                <a:rPr lang="it-IT" sz="1600" b="1" dirty="0" smtClean="0"/>
                <a:t>numero di tratte esterne </a:t>
              </a:r>
              <a:r>
                <a:rPr lang="it-IT" sz="1600" dirty="0" smtClean="0"/>
                <a:t>(i.e. non collegate ad una tratta di monte) che precedono la tratta in esame → ordine ascendente dalle tratte esterne (tratte di ordine 0) verso il depuratore </a:t>
              </a:r>
            </a:p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/>
                <a:t>Per tenere conto delle porzioni a maglia della rete, assegnare ad ogni tratta il </a:t>
              </a:r>
              <a:r>
                <a:rPr lang="it-IT" sz="1600" b="1" dirty="0"/>
                <a:t>numero di “nodi fittizi” antecedenti </a:t>
              </a:r>
              <a:r>
                <a:rPr lang="it-IT" sz="1600" dirty="0"/>
                <a:t>(= separazione flusso), considerando le tratte a valle di un nodo fittizio come tratte di ordine 0 (ridondanza</a:t>
              </a:r>
              <a:r>
                <a:rPr lang="it-IT" sz="1600" dirty="0" smtClean="0"/>
                <a:t>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600" dirty="0"/>
                <a:t>Calcolare il </a:t>
              </a:r>
              <a:r>
                <a:rPr lang="it-IT" sz="1600" b="1" dirty="0"/>
                <a:t>numero totale di tratte </a:t>
              </a:r>
              <a:r>
                <a:rPr lang="it-IT" sz="1600" dirty="0"/>
                <a:t>dipendenti dalla tratta considerata tramite la formula seguente</a:t>
              </a:r>
              <a:r>
                <a:rPr lang="it-IT" sz="1600" dirty="0" smtClean="0"/>
                <a:t>:</a:t>
              </a:r>
              <a:endParaRPr lang="it-IT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119917" y="5459260"/>
                <a:ext cx="8915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𝑵𝑼𝑴𝑬𝑹𝑶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𝑻𝑶𝑻𝑨𝑳𝑬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𝑻𝑹𝑨𝑻𝑻𝑬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𝑶𝑹𝑫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𝑰𝑵𝑬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𝑻𝑹𝑨𝑻𝑻𝑬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𝑬𝑺𝑻𝑬𝑹𝑵𝑬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𝑵𝑶𝑫𝑰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𝑭𝑰𝑻𝑻𝑰𝒁𝑰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17" y="5459260"/>
                <a:ext cx="8915196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5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942975" y="1385660"/>
            <a:ext cx="10365868" cy="3983487"/>
            <a:chOff x="942975" y="1271360"/>
            <a:chExt cx="10365868" cy="3983487"/>
          </a:xfrm>
        </p:grpSpPr>
        <p:sp>
          <p:nvSpPr>
            <p:cNvPr id="7" name="CasellaDiTesto 6"/>
            <p:cNvSpPr txBox="1"/>
            <p:nvPr/>
          </p:nvSpPr>
          <p:spPr>
            <a:xfrm>
              <a:off x="959856" y="1271360"/>
              <a:ext cx="1034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Metodo di gerarchizzazione </a:t>
              </a:r>
              <a:r>
                <a:rPr lang="it-IT" dirty="0" smtClean="0"/>
                <a:t>per assegnare un grado di vulnerabilità sistemica ad ogni componente della rete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942975" y="1900082"/>
              <a:ext cx="49284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 smtClean="0"/>
                <a:t>Assegnare ad ogni tratta il </a:t>
              </a:r>
              <a:r>
                <a:rPr lang="it-IT" sz="1600" b="1" dirty="0" smtClean="0"/>
                <a:t>numero di nodi </a:t>
              </a:r>
              <a:r>
                <a:rPr lang="it-IT" sz="1600" dirty="0" smtClean="0"/>
                <a:t>(“</a:t>
              </a:r>
              <a:r>
                <a:rPr lang="it-IT" sz="1600" b="1" dirty="0" smtClean="0"/>
                <a:t>ordine</a:t>
              </a:r>
              <a:r>
                <a:rPr lang="it-IT" sz="1600" dirty="0" smtClean="0"/>
                <a:t>”) e il </a:t>
              </a:r>
              <a:r>
                <a:rPr lang="it-IT" sz="1600" b="1" dirty="0" smtClean="0"/>
                <a:t>numero di tratte esterne </a:t>
              </a:r>
              <a:r>
                <a:rPr lang="it-IT" sz="1600" dirty="0" smtClean="0"/>
                <a:t>(i.e. non collegate ad una tratta di monte) che precedono la tratta in esame → ordine ascendente dalle tratte esterne (tratte di ordine 0) verso il depuratore </a:t>
              </a:r>
            </a:p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/>
                <a:t>Per tenere conto delle porzioni a maglia della rete, assegnare ad ogni tratta il </a:t>
              </a:r>
              <a:r>
                <a:rPr lang="it-IT" sz="1600" b="1" dirty="0"/>
                <a:t>numero di “nodi fittizi” antecedenti </a:t>
              </a:r>
              <a:r>
                <a:rPr lang="it-IT" sz="1600" dirty="0"/>
                <a:t>(= separazione flusso), considerando le tratte a valle di un nodo fittizio come tratte di ordine 0 (ridondanza</a:t>
              </a:r>
              <a:r>
                <a:rPr lang="it-IT" sz="1600" dirty="0" smtClean="0"/>
                <a:t>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600" dirty="0"/>
                <a:t>Calcolare il </a:t>
              </a:r>
              <a:r>
                <a:rPr lang="it-IT" sz="1600" b="1" dirty="0"/>
                <a:t>numero totale di tratte </a:t>
              </a:r>
              <a:r>
                <a:rPr lang="it-IT" sz="1600" dirty="0"/>
                <a:t>dipendenti dalla tratta considerata tramite la formula seguente</a:t>
              </a:r>
              <a:r>
                <a:rPr lang="it-IT" sz="1600" dirty="0" smtClean="0"/>
                <a:t>:</a:t>
              </a:r>
              <a:endParaRPr lang="it-IT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119917" y="5459260"/>
                <a:ext cx="8915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𝑵𝑼𝑴𝑬𝑹𝑶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𝑻𝑶𝑻𝑨𝑳𝑬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𝑻𝑹𝑨𝑻𝑻𝑬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𝑶𝑹𝑫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𝑰𝑵𝑬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𝑻𝑹𝑨𝑻𝑻𝑬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𝑬𝑺𝑻𝑬𝑹𝑵𝑬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𝑵𝑶𝑫𝑰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𝑭𝑰𝑻𝑻𝑰𝒁𝑰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17" y="5459260"/>
                <a:ext cx="8915196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6711239" y="2014382"/>
            <a:ext cx="46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t-IT" sz="1600" dirty="0" smtClean="0"/>
              <a:t>Per esaminare le potenziali ripercussioni dei malfunzionamenti della rete sulle utenze, assegnare ad ogni tratta il </a:t>
            </a:r>
            <a:r>
              <a:rPr lang="it-IT" sz="1600" b="1" dirty="0" smtClean="0"/>
              <a:t>numero di utenti </a:t>
            </a:r>
            <a:r>
              <a:rPr lang="it-IT" sz="1600" dirty="0" smtClean="0"/>
              <a:t>ad essa allacciati distinguendoli in: </a:t>
            </a:r>
            <a:r>
              <a:rPr lang="it-IT" sz="1600" b="1" dirty="0" smtClean="0"/>
              <a:t>residenti</a:t>
            </a:r>
            <a:r>
              <a:rPr lang="it-IT" sz="1600" dirty="0" smtClean="0"/>
              <a:t>, </a:t>
            </a:r>
            <a:r>
              <a:rPr lang="it-IT" sz="1600" b="1" dirty="0" smtClean="0"/>
              <a:t>strutture di vendita</a:t>
            </a:r>
            <a:r>
              <a:rPr lang="it-IT" sz="1600" dirty="0" smtClean="0"/>
              <a:t> e </a:t>
            </a:r>
            <a:r>
              <a:rPr lang="it-IT" sz="1600" b="1" dirty="0" smtClean="0"/>
              <a:t>utenze sensibili </a:t>
            </a:r>
            <a:r>
              <a:rPr lang="it-IT" sz="1600" dirty="0" smtClean="0"/>
              <a:t>(i.e. ospedali, scuole, centri sportivi, caserme)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014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Vulnerabilità </a:t>
            </a:r>
            <a:r>
              <a:rPr lang="it-IT" dirty="0"/>
              <a:t>sistemica della rete: potenziale trasferimento di danni/malfunzionamenti tra i diversi componenti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942975" y="1385660"/>
            <a:ext cx="10365868" cy="3983487"/>
            <a:chOff x="942975" y="1271360"/>
            <a:chExt cx="10365868" cy="3983487"/>
          </a:xfrm>
        </p:grpSpPr>
        <p:sp>
          <p:nvSpPr>
            <p:cNvPr id="7" name="CasellaDiTesto 6"/>
            <p:cNvSpPr txBox="1"/>
            <p:nvPr/>
          </p:nvSpPr>
          <p:spPr>
            <a:xfrm>
              <a:off x="959856" y="1271360"/>
              <a:ext cx="1034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/>
                <a:t>Metodo di gerarchizzazione </a:t>
              </a:r>
              <a:r>
                <a:rPr lang="it-IT" dirty="0" smtClean="0"/>
                <a:t>per assegnare un grado di vulnerabilità sistemica ad ogni componente della rete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942975" y="1900082"/>
              <a:ext cx="4928400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 smtClean="0"/>
                <a:t>Assegnare ad ogni tratta il </a:t>
              </a:r>
              <a:r>
                <a:rPr lang="it-IT" sz="1600" b="1" dirty="0" smtClean="0"/>
                <a:t>numero di nodi </a:t>
              </a:r>
              <a:r>
                <a:rPr lang="it-IT" sz="1600" dirty="0" smtClean="0"/>
                <a:t>(“</a:t>
              </a:r>
              <a:r>
                <a:rPr lang="it-IT" sz="1600" b="1" dirty="0" smtClean="0"/>
                <a:t>ordine</a:t>
              </a:r>
              <a:r>
                <a:rPr lang="it-IT" sz="1600" dirty="0" smtClean="0"/>
                <a:t>”) e il </a:t>
              </a:r>
              <a:r>
                <a:rPr lang="it-IT" sz="1600" b="1" dirty="0" smtClean="0"/>
                <a:t>numero di tratte esterne </a:t>
              </a:r>
              <a:r>
                <a:rPr lang="it-IT" sz="1600" dirty="0" smtClean="0"/>
                <a:t>(i.e. non collegate ad una tratta di monte) che precedono la tratta in esame → ordine ascendente dalle tratte esterne (tratte di ordine 0) verso il depuratore </a:t>
              </a:r>
            </a:p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it-IT" sz="1600" dirty="0"/>
                <a:t>Per tenere conto delle porzioni a maglia della rete, assegnare ad ogni tratta il </a:t>
              </a:r>
              <a:r>
                <a:rPr lang="it-IT" sz="1600" b="1" dirty="0"/>
                <a:t>numero di “nodi fittizi” antecedenti </a:t>
              </a:r>
              <a:r>
                <a:rPr lang="it-IT" sz="1600" dirty="0"/>
                <a:t>(= separazione flusso), considerando le tratte a valle di un nodo fittizio come tratte di ordine 0 (ridondanza</a:t>
              </a:r>
              <a:r>
                <a:rPr lang="it-IT" sz="1600" dirty="0" smtClean="0"/>
                <a:t>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600" dirty="0"/>
                <a:t>Calcolare il </a:t>
              </a:r>
              <a:r>
                <a:rPr lang="it-IT" sz="1600" b="1" dirty="0"/>
                <a:t>numero totale di tratte </a:t>
              </a:r>
              <a:r>
                <a:rPr lang="it-IT" sz="1600" dirty="0"/>
                <a:t>dipendenti dalla tratta considerata tramite la formula seguente</a:t>
              </a:r>
              <a:r>
                <a:rPr lang="it-IT" sz="1600" dirty="0" smtClean="0"/>
                <a:t>:</a:t>
              </a:r>
              <a:endParaRPr lang="it-IT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119917" y="5459260"/>
                <a:ext cx="8915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𝑵𝑼𝑴𝑬𝑹𝑶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𝑻𝑶𝑻𝑨𝑳𝑬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𝑻𝑹𝑨𝑻𝑻𝑬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𝑶𝑹𝑫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𝑰𝑵𝑬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𝑻𝑹𝑨𝑻𝑻𝑬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𝑬𝑺𝑻𝑬𝑹𝑵𝑬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𝑵𝑶𝑫𝑰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𝑭𝑰𝑻𝑻𝑰𝒁𝑰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sz="16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17" y="5459260"/>
                <a:ext cx="8915196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6711239" y="2014382"/>
            <a:ext cx="46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it-IT" sz="1600" dirty="0" smtClean="0"/>
              <a:t>Per esaminare le potenziali ripercussioni dei malfunzionamenti della rete sulle utenze, assegnare ad ogni tratta il </a:t>
            </a:r>
            <a:r>
              <a:rPr lang="it-IT" sz="1600" b="1" dirty="0" smtClean="0"/>
              <a:t>numero di utenti </a:t>
            </a:r>
            <a:r>
              <a:rPr lang="it-IT" sz="1600" dirty="0" smtClean="0"/>
              <a:t>ad essa allacciati distinguendoli in: </a:t>
            </a:r>
            <a:r>
              <a:rPr lang="it-IT" sz="1600" b="1" dirty="0" smtClean="0"/>
              <a:t>residenti</a:t>
            </a:r>
            <a:r>
              <a:rPr lang="it-IT" sz="1600" dirty="0" smtClean="0"/>
              <a:t>, </a:t>
            </a:r>
            <a:r>
              <a:rPr lang="it-IT" sz="1600" b="1" dirty="0" smtClean="0"/>
              <a:t>strutture di vendita</a:t>
            </a:r>
            <a:r>
              <a:rPr lang="it-IT" sz="1600" dirty="0" smtClean="0"/>
              <a:t> e </a:t>
            </a:r>
            <a:r>
              <a:rPr lang="it-IT" sz="1600" b="1" dirty="0" smtClean="0"/>
              <a:t>utenze sensibili </a:t>
            </a:r>
            <a:r>
              <a:rPr lang="it-IT" sz="1600" dirty="0" smtClean="0"/>
              <a:t>(i.e. ospedali, scuole, centri sportivi, caserme)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82770" y="1736340"/>
            <a:ext cx="3903157" cy="4051018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txBody>
          <a:bodyPr wrap="none" lIns="360000" tIns="360000" rIns="360000" b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bg1"/>
                </a:solidFill>
              </a:rPr>
              <a:t>7 attributi ad ogni tratta fognaria: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ORDINE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TRATTE ESTERNE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NODI FITTIZI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NUMERO TOTALE TRATTE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RESIDENTI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STRUTTURE DI VENDITA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UTENZE SENSIBILI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per valutare il danno alle reti in caso di alluvione</a:t>
            </a:r>
            <a:endParaRPr lang="it-IT" dirty="0"/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14" y="1830904"/>
            <a:ext cx="9292352" cy="430462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60018" y="1461572"/>
            <a:ext cx="529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Matrici di disfunzionalità (Eleutério et al. NHESS, 2013)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7903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di danno per le reti di drenaggio urbano – approccio metodologico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50" y="1311164"/>
            <a:ext cx="1145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u="sng" dirty="0" smtClean="0"/>
              <a:t>Reti </a:t>
            </a:r>
            <a:r>
              <a:rPr lang="it-IT" u="sng" dirty="0"/>
              <a:t>di drenaggio urbano come caso prototipale </a:t>
            </a:r>
            <a:r>
              <a:rPr lang="it-IT" dirty="0">
                <a:cs typeface="Calibri" panose="020F0502020204030204" pitchFamily="34" charset="0"/>
              </a:rPr>
              <a:t>→ metodologia </a:t>
            </a:r>
            <a:r>
              <a:rPr lang="it-IT" dirty="0" smtClean="0">
                <a:cs typeface="Calibri" panose="020F0502020204030204" pitchFamily="34" charset="0"/>
              </a:rPr>
              <a:t>estensibile a tutte le infrastrutture a rete</a:t>
            </a: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Implementazione del modello → rete fognaria di Parma (gestita da Iren</a:t>
            </a:r>
            <a:r>
              <a:rPr lang="it-IT" dirty="0" smtClean="0">
                <a:cs typeface="Calibri" panose="020F0502020204030204" pitchFamily="34" charset="0"/>
              </a:rPr>
              <a:t>)</a:t>
            </a:r>
          </a:p>
          <a:p>
            <a:r>
              <a:rPr lang="it-IT" dirty="0" smtClean="0">
                <a:cs typeface="Calibri" panose="020F0502020204030204" pitchFamily="34" charset="0"/>
              </a:rPr>
              <a:t>                                                           → alluvioni </a:t>
            </a:r>
            <a:r>
              <a:rPr lang="it-IT" dirty="0">
                <a:cs typeface="Calibri" panose="020F0502020204030204" pitchFamily="34" charset="0"/>
              </a:rPr>
              <a:t>fluviali → </a:t>
            </a:r>
            <a:r>
              <a:rPr lang="it-IT" dirty="0" smtClean="0">
                <a:cs typeface="Calibri" panose="020F0502020204030204" pitchFamily="34" charset="0"/>
              </a:rPr>
              <a:t>caso studio: alluvione </a:t>
            </a:r>
            <a:r>
              <a:rPr lang="it-IT" dirty="0">
                <a:cs typeface="Calibri" panose="020F0502020204030204" pitchFamily="34" charset="0"/>
              </a:rPr>
              <a:t>torrente Baganza 2014, </a:t>
            </a:r>
            <a:r>
              <a:rPr lang="it-IT" dirty="0" smtClean="0">
                <a:cs typeface="Calibri" panose="020F0502020204030204" pitchFamily="34" charset="0"/>
              </a:rPr>
              <a:t>Parma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9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di danno per le reti di drenaggio urbano – approccio metodologico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50" y="1311164"/>
            <a:ext cx="1145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u="sng" dirty="0" smtClean="0"/>
              <a:t>Reti </a:t>
            </a:r>
            <a:r>
              <a:rPr lang="it-IT" u="sng" dirty="0"/>
              <a:t>di drenaggio urbano come caso prototipale </a:t>
            </a:r>
            <a:r>
              <a:rPr lang="it-IT" dirty="0">
                <a:cs typeface="Calibri" panose="020F0502020204030204" pitchFamily="34" charset="0"/>
              </a:rPr>
              <a:t>→ metodologia </a:t>
            </a:r>
            <a:r>
              <a:rPr lang="it-IT" dirty="0" smtClean="0">
                <a:cs typeface="Calibri" panose="020F0502020204030204" pitchFamily="34" charset="0"/>
              </a:rPr>
              <a:t>estensibile a tutte le infrastrutture a rete</a:t>
            </a: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Implementazione del modello → rete fognaria di Parma (gestita da Iren</a:t>
            </a:r>
            <a:r>
              <a:rPr lang="it-IT" dirty="0" smtClean="0">
                <a:cs typeface="Calibri" panose="020F0502020204030204" pitchFamily="34" charset="0"/>
              </a:rPr>
              <a:t>)</a:t>
            </a:r>
          </a:p>
          <a:p>
            <a:r>
              <a:rPr lang="it-IT" dirty="0" smtClean="0">
                <a:cs typeface="Calibri" panose="020F0502020204030204" pitchFamily="34" charset="0"/>
              </a:rPr>
              <a:t>                                                           → alluvioni </a:t>
            </a:r>
            <a:r>
              <a:rPr lang="it-IT" dirty="0">
                <a:cs typeface="Calibri" panose="020F0502020204030204" pitchFamily="34" charset="0"/>
              </a:rPr>
              <a:t>fluviali → </a:t>
            </a:r>
            <a:r>
              <a:rPr lang="it-IT" dirty="0" smtClean="0">
                <a:cs typeface="Calibri" panose="020F0502020204030204" pitchFamily="34" charset="0"/>
              </a:rPr>
              <a:t>caso studio: alluvione </a:t>
            </a:r>
            <a:r>
              <a:rPr lang="it-IT" dirty="0">
                <a:cs typeface="Calibri" panose="020F0502020204030204" pitchFamily="34" charset="0"/>
              </a:rPr>
              <a:t>torrente Baganza 2014, </a:t>
            </a:r>
            <a:r>
              <a:rPr lang="it-IT" dirty="0" smtClean="0">
                <a:cs typeface="Calibri" panose="020F0502020204030204" pitchFamily="34" charset="0"/>
              </a:rPr>
              <a:t>Parma                                                   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0349" y="2676428"/>
            <a:ext cx="247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Revisione letteratura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Analisi caso studio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852741" y="2676428"/>
            <a:ext cx="250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Assenza dati empirici sui danni alla rete fognaria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986838" y="2676428"/>
            <a:ext cx="261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Approccio “expert-based” / “what-if analysis”</a:t>
            </a:r>
          </a:p>
        </p:txBody>
      </p:sp>
      <p:sp>
        <p:nvSpPr>
          <p:cNvPr id="18" name="Freccia a destra 17"/>
          <p:cNvSpPr/>
          <p:nvPr/>
        </p:nvSpPr>
        <p:spPr>
          <a:xfrm>
            <a:off x="3751573" y="2973786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a destra 18"/>
          <p:cNvSpPr/>
          <p:nvPr/>
        </p:nvSpPr>
        <p:spPr>
          <a:xfrm>
            <a:off x="7843826" y="2973786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di danno per le reti di drenaggio urbano – approccio metodologico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6750" y="1311164"/>
            <a:ext cx="1145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u="sng" dirty="0" smtClean="0"/>
              <a:t>Reti </a:t>
            </a:r>
            <a:r>
              <a:rPr lang="it-IT" u="sng" dirty="0"/>
              <a:t>di drenaggio urbano come caso prototipale </a:t>
            </a:r>
            <a:r>
              <a:rPr lang="it-IT" dirty="0">
                <a:cs typeface="Calibri" panose="020F0502020204030204" pitchFamily="34" charset="0"/>
              </a:rPr>
              <a:t>→ metodologia </a:t>
            </a:r>
            <a:r>
              <a:rPr lang="it-IT" dirty="0" smtClean="0">
                <a:cs typeface="Calibri" panose="020F0502020204030204" pitchFamily="34" charset="0"/>
              </a:rPr>
              <a:t>estensibile a tutte le infrastrutture a rete</a:t>
            </a: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Implementazione del modello → rete fognaria di Parma (gestita da Iren</a:t>
            </a:r>
            <a:r>
              <a:rPr lang="it-IT" dirty="0" smtClean="0">
                <a:cs typeface="Calibri" panose="020F0502020204030204" pitchFamily="34" charset="0"/>
              </a:rPr>
              <a:t>)</a:t>
            </a:r>
          </a:p>
          <a:p>
            <a:r>
              <a:rPr lang="it-IT" dirty="0" smtClean="0">
                <a:cs typeface="Calibri" panose="020F0502020204030204" pitchFamily="34" charset="0"/>
              </a:rPr>
              <a:t>                                                           → alluvioni </a:t>
            </a:r>
            <a:r>
              <a:rPr lang="it-IT" dirty="0">
                <a:cs typeface="Calibri" panose="020F0502020204030204" pitchFamily="34" charset="0"/>
              </a:rPr>
              <a:t>fluviali → </a:t>
            </a:r>
            <a:r>
              <a:rPr lang="it-IT" dirty="0" smtClean="0">
                <a:cs typeface="Calibri" panose="020F0502020204030204" pitchFamily="34" charset="0"/>
              </a:rPr>
              <a:t>caso studio: alluvione </a:t>
            </a:r>
            <a:r>
              <a:rPr lang="it-IT" dirty="0">
                <a:cs typeface="Calibri" panose="020F0502020204030204" pitchFamily="34" charset="0"/>
              </a:rPr>
              <a:t>torrente Baganza 2014, </a:t>
            </a:r>
            <a:r>
              <a:rPr lang="it-IT" dirty="0" smtClean="0">
                <a:cs typeface="Calibri" panose="020F0502020204030204" pitchFamily="34" charset="0"/>
              </a:rPr>
              <a:t>Parma                                                   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0349" y="2676428"/>
            <a:ext cx="2477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Revisione letteratura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Analisi caso studio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852741" y="2676428"/>
            <a:ext cx="250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Assenza dati empirici sui danni alla rete fognaria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986838" y="2676428"/>
            <a:ext cx="261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Approccio “expert-based” / “what-if analysis”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92" y="3626193"/>
            <a:ext cx="5128212" cy="237411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213233" y="4417746"/>
            <a:ext cx="464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Costruzione matrici di disfunzionalità attraverso interviste con esperti per la fognatura di Parma, proponendo una </a:t>
            </a:r>
            <a:r>
              <a:rPr lang="it-IT" b="1" dirty="0" smtClean="0"/>
              <a:t>metodologia generale</a:t>
            </a:r>
            <a:r>
              <a:rPr lang="it-IT" dirty="0" smtClean="0"/>
              <a:t> che può essere adattata alle altre tipologie di reti</a:t>
            </a:r>
            <a:endParaRPr lang="en-GB" dirty="0" smtClean="0"/>
          </a:p>
        </p:txBody>
      </p:sp>
      <p:sp>
        <p:nvSpPr>
          <p:cNvPr id="18" name="Freccia a destra 17"/>
          <p:cNvSpPr/>
          <p:nvPr/>
        </p:nvSpPr>
        <p:spPr>
          <a:xfrm>
            <a:off x="3751573" y="2973786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a destra 18"/>
          <p:cNvSpPr/>
          <p:nvPr/>
        </p:nvSpPr>
        <p:spPr>
          <a:xfrm>
            <a:off x="7843826" y="2973786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ccia a destra 19"/>
          <p:cNvSpPr/>
          <p:nvPr/>
        </p:nvSpPr>
        <p:spPr>
          <a:xfrm rot="5400000">
            <a:off x="9963817" y="3844445"/>
            <a:ext cx="657225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</a:t>
            </a:r>
            <a:r>
              <a:rPr lang="it-IT" dirty="0"/>
              <a:t>di danno per le reti di drenaggio </a:t>
            </a:r>
            <a:r>
              <a:rPr lang="it-IT" dirty="0" smtClean="0"/>
              <a:t>urbano </a:t>
            </a:r>
            <a:r>
              <a:rPr lang="it-IT" dirty="0"/>
              <a:t>– approccio metodologico</a:t>
            </a: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257176" y="1289730"/>
            <a:ext cx="7458075" cy="4163072"/>
            <a:chOff x="142875" y="1019908"/>
            <a:chExt cx="8161070" cy="4555482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" y="1797217"/>
              <a:ext cx="8161070" cy="3778173"/>
            </a:xfrm>
            <a:prstGeom prst="rect">
              <a:avLst/>
            </a:prstGeom>
          </p:spPr>
        </p:pic>
        <p:grpSp>
          <p:nvGrpSpPr>
            <p:cNvPr id="20" name="Gruppo 19"/>
            <p:cNvGrpSpPr/>
            <p:nvPr/>
          </p:nvGrpSpPr>
          <p:grpSpPr>
            <a:xfrm>
              <a:off x="142875" y="1685925"/>
              <a:ext cx="8161070" cy="2900362"/>
              <a:chOff x="142875" y="1685925"/>
              <a:chExt cx="8161070" cy="2900362"/>
            </a:xfrm>
          </p:grpSpPr>
          <p:cxnSp>
            <p:nvCxnSpPr>
              <p:cNvPr id="26" name="Connettore 1 25"/>
              <p:cNvCxnSpPr/>
              <p:nvPr/>
            </p:nvCxnSpPr>
            <p:spPr>
              <a:xfrm>
                <a:off x="142875" y="1685925"/>
                <a:ext cx="0" cy="290036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142875" y="4586287"/>
                <a:ext cx="4080535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>
                <a:off x="142875" y="1685925"/>
                <a:ext cx="8161070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8303945" y="1685925"/>
                <a:ext cx="0" cy="131445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4223410" y="3000376"/>
                <a:ext cx="0" cy="15859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4223410" y="3000375"/>
                <a:ext cx="4080535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sellaDiTesto 20"/>
            <p:cNvSpPr txBox="1"/>
            <p:nvPr/>
          </p:nvSpPr>
          <p:spPr>
            <a:xfrm>
              <a:off x="2685873" y="1019908"/>
              <a:ext cx="3075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it-IT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ulnerabilità fisica e funzionale</a:t>
              </a:r>
              <a:endParaRPr lang="it-IT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4223410" y="1331898"/>
              <a:ext cx="0" cy="28065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sellaDiTesto 31"/>
          <p:cNvSpPr txBox="1"/>
          <p:nvPr/>
        </p:nvSpPr>
        <p:spPr>
          <a:xfrm>
            <a:off x="7975332" y="1624200"/>
            <a:ext cx="373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dirty="0" smtClean="0"/>
              <a:t>Mancanza dati di danno e modello idraulico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→ un’</a:t>
            </a:r>
            <a:r>
              <a:rPr lang="it-IT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unica matrice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per ogni componente che fornisce una descrizione </a:t>
            </a:r>
            <a:r>
              <a:rPr lang="it-IT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qualitativa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complessiva circa: </a:t>
            </a:r>
            <a:r>
              <a:rPr lang="it-IT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meccanismi di danneggiamento, danni fisici e funzionali, parametri di pericolosità e vulnerabilità</a:t>
            </a:r>
          </a:p>
        </p:txBody>
      </p:sp>
    </p:spTree>
    <p:extLst>
      <p:ext uri="{BB962C8B-B14F-4D97-AF65-F5344CB8AC3E}">
        <p14:creationId xmlns:p14="http://schemas.microsoft.com/office/powerpoint/2010/main" val="8758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</a:t>
            </a:r>
            <a:r>
              <a:rPr lang="it-IT" dirty="0"/>
              <a:t>di danno per le reti di drenaggio </a:t>
            </a:r>
            <a:r>
              <a:rPr lang="it-IT" dirty="0" smtClean="0"/>
              <a:t>urbano – </a:t>
            </a:r>
            <a:r>
              <a:rPr lang="it-IT" dirty="0"/>
              <a:t>approccio metodologico</a:t>
            </a: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257176" y="1289730"/>
            <a:ext cx="7458075" cy="4833022"/>
            <a:chOff x="142875" y="1019908"/>
            <a:chExt cx="8161070" cy="5288581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" y="1797217"/>
              <a:ext cx="8161070" cy="3778173"/>
            </a:xfrm>
            <a:prstGeom prst="rect">
              <a:avLst/>
            </a:prstGeom>
          </p:spPr>
        </p:pic>
        <p:grpSp>
          <p:nvGrpSpPr>
            <p:cNvPr id="20" name="Gruppo 19"/>
            <p:cNvGrpSpPr/>
            <p:nvPr/>
          </p:nvGrpSpPr>
          <p:grpSpPr>
            <a:xfrm>
              <a:off x="142875" y="1685925"/>
              <a:ext cx="8161070" cy="2900362"/>
              <a:chOff x="142875" y="1685925"/>
              <a:chExt cx="8161070" cy="2900362"/>
            </a:xfrm>
          </p:grpSpPr>
          <p:cxnSp>
            <p:nvCxnSpPr>
              <p:cNvPr id="26" name="Connettore 1 25"/>
              <p:cNvCxnSpPr/>
              <p:nvPr/>
            </p:nvCxnSpPr>
            <p:spPr>
              <a:xfrm>
                <a:off x="142875" y="1685925"/>
                <a:ext cx="0" cy="290036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142875" y="4586287"/>
                <a:ext cx="4080535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>
                <a:off x="142875" y="1685925"/>
                <a:ext cx="8161070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8303945" y="1685925"/>
                <a:ext cx="0" cy="131445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V="1">
                <a:off x="4223410" y="3000376"/>
                <a:ext cx="0" cy="15859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4223410" y="3000375"/>
                <a:ext cx="4080535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sellaDiTesto 20"/>
            <p:cNvSpPr txBox="1"/>
            <p:nvPr/>
          </p:nvSpPr>
          <p:spPr>
            <a:xfrm>
              <a:off x="2685873" y="1019908"/>
              <a:ext cx="3075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it-IT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ulnerabilità fisica e funzionale</a:t>
              </a:r>
              <a:endParaRPr lang="it-IT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4223410" y="1331898"/>
              <a:ext cx="0" cy="28065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/>
            <p:cNvSpPr/>
            <p:nvPr/>
          </p:nvSpPr>
          <p:spPr>
            <a:xfrm>
              <a:off x="142875" y="4586287"/>
              <a:ext cx="4080535" cy="98910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Connettore 2 23"/>
            <p:cNvCxnSpPr/>
            <p:nvPr/>
          </p:nvCxnSpPr>
          <p:spPr>
            <a:xfrm>
              <a:off x="2171700" y="5675402"/>
              <a:ext cx="0" cy="280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1035844" y="5939157"/>
              <a:ext cx="2271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solidFill>
                    <a:srgbClr val="00B050"/>
                  </a:solidFill>
                </a:rPr>
                <a:t>v</a:t>
              </a:r>
              <a:r>
                <a:rPr lang="it-IT" i="1" dirty="0" smtClean="0">
                  <a:solidFill>
                    <a:srgbClr val="00B050"/>
                  </a:solidFill>
                </a:rPr>
                <a:t>ulnerabilità sistemica</a:t>
              </a:r>
              <a:endParaRPr lang="it-IT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7975332" y="1624200"/>
            <a:ext cx="37340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it-IT" dirty="0" smtClean="0"/>
              <a:t>Mancanza dati di danno e modello idraulico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→ un’</a:t>
            </a:r>
            <a:r>
              <a:rPr lang="it-IT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unica matrice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per ogni componente che fornisce una descrizione </a:t>
            </a:r>
            <a:r>
              <a:rPr lang="it-IT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qualitativa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complessiva circa: </a:t>
            </a:r>
            <a:r>
              <a:rPr lang="it-IT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meccanismi di danneggiamento, danni fisici e funzionali, parametri di pericolosità e vulnerabilità</a:t>
            </a:r>
          </a:p>
          <a:p>
            <a:pPr marL="342900" indent="-342900">
              <a:buFont typeface="+mj-lt"/>
              <a:buAutoNum type="arabicPeriod"/>
            </a:pPr>
            <a:r>
              <a:rPr lang="it-IT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Metodo di gerarchizzazione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della rete per identificare le </a:t>
            </a:r>
            <a:r>
              <a:rPr lang="it-IT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interconnessioni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e il </a:t>
            </a:r>
            <a:r>
              <a:rPr lang="it-IT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potenziale trasferimento di disfunzionalità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tra i diversi componenti e analizzare il </a:t>
            </a:r>
            <a:r>
              <a:rPr lang="it-IT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potenziale impatto sugli utenti</a:t>
            </a:r>
            <a:endParaRPr lang="it-IT" i="1" u="sng" dirty="0"/>
          </a:p>
        </p:txBody>
      </p:sp>
    </p:spTree>
    <p:extLst>
      <p:ext uri="{BB962C8B-B14F-4D97-AF65-F5344CB8AC3E}">
        <p14:creationId xmlns:p14="http://schemas.microsoft.com/office/powerpoint/2010/main" val="9908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5777</TotalTime>
  <Words>2697</Words>
  <Application>Microsoft Office PowerPoint</Application>
  <PresentationFormat>Widescreen</PresentationFormat>
  <Paragraphs>269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POLI</vt:lpstr>
      <vt:lpstr>Focus sull’analisi dei danni al settore infrastrutture</vt:lpstr>
      <vt:lpstr>Introduzione e Obiettivi del lavoro</vt:lpstr>
      <vt:lpstr>Introduzione e Obiettivi del lavoro</vt:lpstr>
      <vt:lpstr>Metodo per valutare il danno alle reti in caso di alluvione</vt:lpstr>
      <vt:lpstr>Modello di danno per le reti di drenaggio urbano – approccio metodologico</vt:lpstr>
      <vt:lpstr>Modello di danno per le reti di drenaggio urbano – approccio metodologico</vt:lpstr>
      <vt:lpstr>Modello di danno per le reti di drenaggio urbano – approccio metodologico</vt:lpstr>
      <vt:lpstr>Modello di danno per le reti di drenaggio urbano – approccio metodologico</vt:lpstr>
      <vt:lpstr>Modello di danno per le reti di drenaggio urbano – approccio metodologico</vt:lpstr>
      <vt:lpstr>Sviluppo delle matrici di vulnerabilità fisica e funzionale</vt:lpstr>
      <vt:lpstr>Sviluppo delle matrici di vulnerabilità fisica e funzionale</vt:lpstr>
      <vt:lpstr>Sviluppo delle matrici di vulnerabilità fisica e funzionale</vt:lpstr>
      <vt:lpstr>Matrice di vulnerabilità fisica e funzionale dei collettori fognari</vt:lpstr>
      <vt:lpstr>Matrice di vulnerabilità fisica e funzionale dei collettori fognari</vt:lpstr>
      <vt:lpstr>Matrice di vulnerabilità fisica e funzionale degli impianti di sollevamento</vt:lpstr>
      <vt:lpstr>Matrice di vulnerabilità fisica e funzionale degli impianti di sollevamento</vt:lpstr>
      <vt:lpstr>Vulnerabilità sistemica della rete: potenziale trasferimento di danni/malfunzionamenti tra i diversi componenti</vt:lpstr>
      <vt:lpstr>Vulnerabilità sistemica della rete: potenziale trasferimento di danni/malfunzionamenti tra i diversi componenti</vt:lpstr>
      <vt:lpstr>Vulnerabilità sistemica della rete: potenziale trasferimento di danni/malfunzionamenti tra i diversi componenti</vt:lpstr>
      <vt:lpstr>Caso studio – Dati a disposizione</vt:lpstr>
      <vt:lpstr>Caso studio – Dati a disposizione</vt:lpstr>
      <vt:lpstr>Caso studio – Applicazione del modello</vt:lpstr>
      <vt:lpstr>Caso studio – Applicazione del modello</vt:lpstr>
      <vt:lpstr>Caso studio – Applicazione del modello</vt:lpstr>
      <vt:lpstr>Caso studio – Applicazione del modello</vt:lpstr>
      <vt:lpstr>Caso studio – Applicazione del modello</vt:lpstr>
      <vt:lpstr>Conclusioni</vt:lpstr>
      <vt:lpstr>Fine</vt:lpstr>
      <vt:lpstr>Presentazione standard di PowerPoint</vt:lpstr>
      <vt:lpstr>Vulnerabilità sistemica della rete: potenziale trasferimento di danni/malfunzionamenti tra i diversi componenti</vt:lpstr>
      <vt:lpstr>Vulnerabilità sistemica della rete: potenziale trasferimento di danni/malfunzionamenti tra i diversi componenti</vt:lpstr>
      <vt:lpstr>Vulnerabilità sistemica della rete: potenziale trasferimento di danni/malfunzionamenti tra i diversi componenti</vt:lpstr>
      <vt:lpstr>Vulnerabilità sistemica della rete: potenziale trasferimento di danni/malfunzionamenti tra i diversi componenti</vt:lpstr>
      <vt:lpstr>Vulnerabilità sistemica della rete: potenziale trasferimento di danni/malfunzionamenti tra i diversi componenti</vt:lpstr>
    </vt:vector>
  </TitlesOfParts>
  <Company>Area Servizi 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Alice Gallazzi</cp:lastModifiedBy>
  <cp:revision>250</cp:revision>
  <dcterms:created xsi:type="dcterms:W3CDTF">2015-05-26T12:27:57Z</dcterms:created>
  <dcterms:modified xsi:type="dcterms:W3CDTF">2019-06-10T18:46:00Z</dcterms:modified>
</cp:coreProperties>
</file>