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1" r:id="rId2"/>
    <p:sldId id="374" r:id="rId3"/>
    <p:sldId id="359" r:id="rId4"/>
    <p:sldId id="360" r:id="rId5"/>
    <p:sldId id="358" r:id="rId6"/>
    <p:sldId id="361" r:id="rId7"/>
    <p:sldId id="362" r:id="rId8"/>
    <p:sldId id="363" r:id="rId9"/>
    <p:sldId id="364" r:id="rId10"/>
    <p:sldId id="365" r:id="rId11"/>
    <p:sldId id="366" r:id="rId12"/>
    <p:sldId id="367" r:id="rId13"/>
    <p:sldId id="373" r:id="rId14"/>
    <p:sldId id="372" r:id="rId15"/>
    <p:sldId id="371" r:id="rId16"/>
    <p:sldId id="375" r:id="rId17"/>
    <p:sldId id="376" r:id="rId18"/>
    <p:sldId id="369" r:id="rId19"/>
    <p:sldId id="370" r:id="rId20"/>
  </p:sldIdLst>
  <p:sldSz cx="12192000" cy="685800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8FA5"/>
    <a:srgbClr val="0000FF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7" autoAdjust="0"/>
    <p:restoredTop sz="90995" autoAdjust="0"/>
  </p:normalViewPr>
  <p:slideViewPr>
    <p:cSldViewPr snapToGrid="0" snapToObjects="1">
      <p:cViewPr varScale="1">
        <p:scale>
          <a:sx n="58" d="100"/>
          <a:sy n="58" d="100"/>
        </p:scale>
        <p:origin x="1016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36D20-3EB8-4857-ADD7-615D30A8A75E}" type="datetimeFigureOut">
              <a:rPr lang="en-GB" smtClean="0"/>
              <a:t>10/06/2019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01B02-B0C6-4001-A788-F906B17820A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691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range di incertezza micro legato a tipologia di lavorazione e avvicendamento</a:t>
            </a:r>
            <a:r>
              <a:rPr lang="it-IT" sz="800" i="0" dirty="0"/>
              <a:t> 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01B02-B0C6-4001-A788-F906B17820A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442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800" i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01B02-B0C6-4001-A788-F906B17820A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261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it-IT" sz="800" dirty="0"/>
            </a:br>
            <a:endParaRPr lang="it-IT" sz="800" i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01B02-B0C6-4001-A788-F906B17820A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858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ttangolo 167"/>
          <p:cNvSpPr/>
          <p:nvPr userDrawn="1"/>
        </p:nvSpPr>
        <p:spPr>
          <a:xfrm>
            <a:off x="0" y="4267682"/>
            <a:ext cx="12192000" cy="2590317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55379" y="4582216"/>
            <a:ext cx="10363200" cy="9683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55379" y="5535827"/>
            <a:ext cx="10363200" cy="105864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grpSp>
        <p:nvGrpSpPr>
          <p:cNvPr id="127" name="Gruppo 126"/>
          <p:cNvGrpSpPr/>
          <p:nvPr userDrawn="1"/>
        </p:nvGrpSpPr>
        <p:grpSpPr>
          <a:xfrm>
            <a:off x="0" y="4275921"/>
            <a:ext cx="12192000" cy="176557"/>
            <a:chOff x="1218340" y="275867"/>
            <a:chExt cx="17715122" cy="567843"/>
          </a:xfrm>
        </p:grpSpPr>
        <p:cxnSp>
          <p:nvCxnSpPr>
            <p:cNvPr id="128" name="Connettore 1 11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12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13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14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ttore 1 15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ttore 1 16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17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8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19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20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21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22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23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24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25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26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27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28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29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30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31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32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33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34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35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36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37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38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39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40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41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42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43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44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45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46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47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48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49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50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Connettore 1 51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Connettore 1 52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Connettore 1 53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Connettore 1 54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Connettore 1 55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Connettore 1 56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Connettore 1 57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Connettore 1 58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Connettore 1 59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Connettore 1 60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Connettore 1 61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Connettore 1 62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Connettore 1 63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ttore 1 64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ttore 1 65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nettore 1 66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ttore 1 67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Connettore 1 68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Connettore 1 69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Connettore 1 70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Connettore 1 71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Connettore 1 72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Connettore 1 73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Connettore 1 74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Connettore 1 75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nettore 1 76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Connettore 1 77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Connettore 1 78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ttore 1 79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ttore 1 80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Connettore 1 81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ttore 1 82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onnettore 1 83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Connettore 1 84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Connettore 1 85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Connettore 1 86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ttore 1 87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Connettore 1 88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ttore 1 89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ttore 1 90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ttore 1 91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Connettore 1 92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onnettore 1 93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Connettore 1 94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ttore 1 95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Connettore 1 96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Connettore 1 97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Connettore 1 98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nettore 1 99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Connettore 1 100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nettore 1 101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nettore 1 102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nettore 1 103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Connettore 1 104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nettore 1 105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Connettore 1 106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Connettore 1 107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Connettore 1 108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Connettore 1 109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Connettore 1 110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Connettore 1 111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Connettore 1 112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Connettore 1 113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Connettore 1 114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Connettore 1 115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Connettore 1 116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ttore 1 117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Connettore 1 118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nettore 1 119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Connettore 1 120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ttore 1 121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nettore 1 122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Connettore 1 123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ttore 1 124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nettore 1 125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ttore 1 126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Connettore 1 127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ttore 1 128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nettore 1 129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Connettore 1 130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481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10/06/2019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55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10/06/2019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66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magine 1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" y="0"/>
            <a:ext cx="12192000" cy="4504944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>
            <a:off x="0" y="4258891"/>
            <a:ext cx="12192000" cy="2615070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uppo 2"/>
          <p:cNvGrpSpPr/>
          <p:nvPr userDrawn="1"/>
        </p:nvGrpSpPr>
        <p:grpSpPr>
          <a:xfrm>
            <a:off x="0" y="4267683"/>
            <a:ext cx="12192000" cy="176557"/>
            <a:chOff x="1218340" y="275867"/>
            <a:chExt cx="17715122" cy="567843"/>
          </a:xfrm>
        </p:grpSpPr>
        <p:cxnSp>
          <p:nvCxnSpPr>
            <p:cNvPr id="4" name="Connettore 1 11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ttore 1 12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ttore 1 13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14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15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16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17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8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9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20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21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22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23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24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25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26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27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8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9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30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31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32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33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34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35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36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37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8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39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40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41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42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43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44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45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46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47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8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9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50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51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52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53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54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55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56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57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58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9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60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61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62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63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64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65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66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67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68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9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70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71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72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73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74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75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76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77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8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79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80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81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82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83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84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85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86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87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8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9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90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91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92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93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94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95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96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97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98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9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100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101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102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103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104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105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106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107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108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9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10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111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112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113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114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115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116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117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8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119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20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21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22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23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24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25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126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127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128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129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30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5" name="Picture 4" descr="Y:\IMMAGINE _COORDINATA_2014\LOGO_UFFICIALE\01_Polimi_centrato\eps\01_Polimi_centrato_COL_negativ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46" y="2530701"/>
            <a:ext cx="2133600" cy="157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805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ttangolo 252"/>
          <p:cNvSpPr/>
          <p:nvPr userDrawn="1"/>
        </p:nvSpPr>
        <p:spPr>
          <a:xfrm>
            <a:off x="0" y="1"/>
            <a:ext cx="12192000" cy="1269904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8301" cy="4525963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9" name="Rettangolo 128"/>
          <p:cNvSpPr/>
          <p:nvPr userDrawn="1"/>
        </p:nvSpPr>
        <p:spPr>
          <a:xfrm>
            <a:off x="0" y="6126163"/>
            <a:ext cx="12192000" cy="731837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30" name="CasellaDiTesto 129"/>
          <p:cNvSpPr txBox="1"/>
          <p:nvPr userDrawn="1"/>
        </p:nvSpPr>
        <p:spPr>
          <a:xfrm>
            <a:off x="210371" y="6363506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FFFFFF"/>
                </a:solidFill>
                <a:latin typeface="Arial"/>
                <a:cs typeface="Arial"/>
              </a:rPr>
              <a:t>D.</a:t>
            </a:r>
            <a:r>
              <a:rPr lang="it-IT" sz="1200" b="1" baseline="0" dirty="0">
                <a:solidFill>
                  <a:srgbClr val="FFFFFF"/>
                </a:solidFill>
                <a:latin typeface="Arial"/>
                <a:cs typeface="Arial"/>
              </a:rPr>
              <a:t> Molinari</a:t>
            </a:r>
            <a:endParaRPr lang="it-IT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2" name="Gruppo 131"/>
          <p:cNvGrpSpPr/>
          <p:nvPr userDrawn="1"/>
        </p:nvGrpSpPr>
        <p:grpSpPr>
          <a:xfrm>
            <a:off x="64010" y="1089904"/>
            <a:ext cx="12048863" cy="180000"/>
            <a:chOff x="1218340" y="275867"/>
            <a:chExt cx="17715122" cy="567843"/>
          </a:xfrm>
        </p:grpSpPr>
        <p:cxnSp>
          <p:nvCxnSpPr>
            <p:cNvPr id="133" name="Connettore 1 132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133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34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135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136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37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38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39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40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141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142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43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144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45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46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47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148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149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150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151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152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153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54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155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156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157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158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159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160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161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62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63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164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165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166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167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168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169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4" name="Picture 2" descr="Y:\IMMAGINE _COORDINATA_2014\PPT\modello1\loghi_PNG\03_Polimi_logotipo_bandiera-1riga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868" y="6346379"/>
            <a:ext cx="2960496" cy="2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662" y="137332"/>
            <a:ext cx="789424" cy="8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10/06/2019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2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10/06/2019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00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10/06/2019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95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10/06/2019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44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10/06/2019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97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10/06/2019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58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10/06/2019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06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8579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marL="0" indent="0" algn="l" defTabSz="457200" rtl="0" eaLnBrk="1" latinLnBrk="0" hangingPunct="1">
        <a:spcBef>
          <a:spcPct val="0"/>
        </a:spcBef>
        <a:buNone/>
        <a:defRPr sz="2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Wingdings" charset="2"/>
        <a:buNone/>
        <a:defRPr sz="2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 idx="4294967295"/>
          </p:nvPr>
        </p:nvSpPr>
        <p:spPr>
          <a:xfrm>
            <a:off x="2492105" y="4587915"/>
            <a:ext cx="8230323" cy="1448214"/>
          </a:xfrm>
        </p:spPr>
        <p:txBody>
          <a:bodyPr>
            <a:noAutofit/>
          </a:bodyPr>
          <a:lstStyle/>
          <a:p>
            <a:r>
              <a:rPr lang="it-IT" sz="2800" dirty="0"/>
              <a:t>Il modello AGRIDE per la valutazione del danno alluvionale al settore agricolo </a:t>
            </a:r>
            <a:br>
              <a:rPr lang="en-GB" sz="2800" dirty="0"/>
            </a:br>
            <a:endParaRPr lang="it-IT" sz="2800" dirty="0"/>
          </a:p>
        </p:txBody>
      </p:sp>
      <p:sp>
        <p:nvSpPr>
          <p:cNvPr id="11" name="Sottotitolo 10"/>
          <p:cNvSpPr>
            <a:spLocks noGrp="1"/>
          </p:cNvSpPr>
          <p:nvPr>
            <p:ph type="subTitle" idx="4294967295"/>
          </p:nvPr>
        </p:nvSpPr>
        <p:spPr>
          <a:xfrm>
            <a:off x="2530205" y="5972540"/>
            <a:ext cx="7772400" cy="393699"/>
          </a:xfrm>
        </p:spPr>
        <p:txBody>
          <a:bodyPr>
            <a:normAutofit/>
          </a:bodyPr>
          <a:lstStyle/>
          <a:p>
            <a:r>
              <a:rPr lang="it-IT" sz="1800" dirty="0">
                <a:solidFill>
                  <a:schemeClr val="bg1"/>
                </a:solidFill>
              </a:rPr>
              <a:t>Anna Rita Scorzini, Milano, 11 Giugno 2019</a:t>
            </a:r>
          </a:p>
          <a:p>
            <a:pPr algn="ctr"/>
            <a:endParaRPr lang="it-IT" sz="18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77" y="4610817"/>
            <a:ext cx="1756737" cy="187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12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0209DFC-47D5-4A5C-A9FB-62AF5F527539}"/>
              </a:ext>
            </a:extLst>
          </p:cNvPr>
          <p:cNvSpPr/>
          <p:nvPr/>
        </p:nvSpPr>
        <p:spPr>
          <a:xfrm>
            <a:off x="159488" y="6358871"/>
            <a:ext cx="978196" cy="3599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52AE9D-B099-4AED-A432-7A21DAF17267}"/>
              </a:ext>
            </a:extLst>
          </p:cNvPr>
          <p:cNvSpPr txBox="1"/>
          <p:nvPr/>
        </p:nvSpPr>
        <p:spPr>
          <a:xfrm>
            <a:off x="384695" y="6316942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A.R. Scorzini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F292D10-35F7-4E72-8623-15429D2BE5C0}"/>
              </a:ext>
            </a:extLst>
          </p:cNvPr>
          <p:cNvGrpSpPr>
            <a:grpSpLocks noChangeAspect="1"/>
          </p:cNvGrpSpPr>
          <p:nvPr/>
        </p:nvGrpSpPr>
        <p:grpSpPr>
          <a:xfrm>
            <a:off x="57600" y="1353600"/>
            <a:ext cx="1998034" cy="2412000"/>
            <a:chOff x="56683" y="1225379"/>
            <a:chExt cx="4115358" cy="496800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EDDD6E98-0303-4D79-844A-4CCA06B11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683" y="1225379"/>
              <a:ext cx="4115358" cy="4968000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E1B788D5-0F35-4E74-8EBE-8043EDB31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67" t="54637" r="2752" b="7090"/>
            <a:stretch/>
          </p:blipFill>
          <p:spPr>
            <a:xfrm>
              <a:off x="182867" y="3939777"/>
              <a:ext cx="3875928" cy="1901341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67175545-7CC9-4F12-9B30-CD06FB6FBB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66" t="2845" r="52301" b="82174"/>
            <a:stretch/>
          </p:blipFill>
          <p:spPr>
            <a:xfrm>
              <a:off x="182867" y="1363628"/>
              <a:ext cx="1836812" cy="744276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4078FFF-EFA2-499C-BC7A-01EB12C39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96" t="17826" r="93091" b="44812"/>
            <a:stretch/>
          </p:blipFill>
          <p:spPr>
            <a:xfrm>
              <a:off x="167606" y="2083680"/>
              <a:ext cx="173396" cy="1856097"/>
            </a:xfrm>
            <a:prstGeom prst="rect">
              <a:avLst/>
            </a:prstGeom>
          </p:spPr>
        </p:pic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33A2677C-2B2E-4391-AB26-AE866F79E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2055" y="2131379"/>
            <a:ext cx="360595" cy="44488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1E20CBA-F922-4745-8869-8FB8B7D33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155785" y="5217746"/>
            <a:ext cx="360595" cy="83520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0E084AB-26C5-4968-990E-F2E031EC7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103741" y="5071340"/>
            <a:ext cx="360595" cy="44488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8D70E92-F2EC-4278-83C0-74492EFEB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8211" y="1087255"/>
            <a:ext cx="6450317" cy="53566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3CB3EC4-5E3D-47C9-B066-40AC19BAEE22}"/>
              </a:ext>
            </a:extLst>
          </p:cNvPr>
          <p:cNvSpPr txBox="1"/>
          <p:nvPr/>
        </p:nvSpPr>
        <p:spPr>
          <a:xfrm>
            <a:off x="2696503" y="1739703"/>
            <a:ext cx="27429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/>
              <a:t>In </a:t>
            </a:r>
            <a:r>
              <a:rPr lang="en-GB" sz="1600" dirty="0" err="1"/>
              <a:t>funzione</a:t>
            </a:r>
            <a:r>
              <a:rPr lang="en-GB" sz="1600" dirty="0"/>
              <a:t> del </a:t>
            </a:r>
            <a:r>
              <a:rPr lang="en-GB" sz="1600" dirty="0" err="1"/>
              <a:t>danno</a:t>
            </a:r>
            <a:r>
              <a:rPr lang="en-GB" sz="1600" dirty="0"/>
              <a:t> </a:t>
            </a:r>
            <a:r>
              <a:rPr lang="en-GB" sz="1600" dirty="0" err="1"/>
              <a:t>fisico</a:t>
            </a:r>
            <a:r>
              <a:rPr lang="en-GB" sz="1600" dirty="0"/>
              <a:t> </a:t>
            </a:r>
            <a:r>
              <a:rPr lang="en-GB" sz="1600" dirty="0" err="1"/>
              <a:t>subito</a:t>
            </a:r>
            <a:r>
              <a:rPr lang="en-GB" sz="1600" dirty="0"/>
              <a:t> </a:t>
            </a:r>
            <a:r>
              <a:rPr lang="en-GB" sz="1600" dirty="0" err="1"/>
              <a:t>dalla</a:t>
            </a:r>
            <a:r>
              <a:rPr lang="en-GB" sz="1600" dirty="0"/>
              <a:t> </a:t>
            </a:r>
            <a:r>
              <a:rPr lang="en-GB" sz="1600" dirty="0" err="1"/>
              <a:t>coltura</a:t>
            </a:r>
            <a:r>
              <a:rPr lang="en-GB" sz="1600" dirty="0"/>
              <a:t>, </a:t>
            </a:r>
            <a:r>
              <a:rPr lang="en-GB" sz="1600" dirty="0" err="1"/>
              <a:t>l’azienda</a:t>
            </a:r>
            <a:r>
              <a:rPr lang="en-GB" sz="1600" dirty="0"/>
              <a:t> </a:t>
            </a:r>
            <a:r>
              <a:rPr lang="en-GB" sz="1600" dirty="0" err="1"/>
              <a:t>agricola</a:t>
            </a:r>
            <a:r>
              <a:rPr lang="en-GB" sz="1600" dirty="0"/>
              <a:t> </a:t>
            </a:r>
            <a:r>
              <a:rPr lang="en-GB" sz="1600" dirty="0" err="1"/>
              <a:t>può</a:t>
            </a:r>
            <a:r>
              <a:rPr lang="en-GB" sz="1600" dirty="0"/>
              <a:t> </a:t>
            </a:r>
            <a:r>
              <a:rPr lang="en-GB" sz="1600" dirty="0" err="1"/>
              <a:t>adottare</a:t>
            </a:r>
            <a:r>
              <a:rPr lang="en-GB" sz="1600" dirty="0"/>
              <a:t> </a:t>
            </a:r>
          </a:p>
          <a:p>
            <a:pPr algn="just"/>
            <a:r>
              <a:rPr lang="en-GB" sz="1600" b="1" dirty="0"/>
              <a:t>3 </a:t>
            </a:r>
            <a:r>
              <a:rPr lang="en-GB" sz="1600" b="1" dirty="0" err="1"/>
              <a:t>strategie</a:t>
            </a:r>
            <a:r>
              <a:rPr lang="en-GB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Proseguimento</a:t>
            </a:r>
            <a:r>
              <a:rPr lang="en-GB" sz="1600" dirty="0"/>
              <a:t> </a:t>
            </a:r>
            <a:r>
              <a:rPr lang="en-GB" sz="1600" dirty="0" err="1"/>
              <a:t>della</a:t>
            </a:r>
            <a:r>
              <a:rPr lang="en-GB" sz="1600" dirty="0"/>
              <a:t> </a:t>
            </a:r>
            <a:r>
              <a:rPr lang="en-GB" sz="1600" dirty="0" err="1"/>
              <a:t>coltura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Abbandono</a:t>
            </a:r>
            <a:r>
              <a:rPr lang="en-GB" sz="1600" dirty="0"/>
              <a:t> </a:t>
            </a:r>
            <a:r>
              <a:rPr lang="en-GB" sz="1600" dirty="0" err="1"/>
              <a:t>della</a:t>
            </a:r>
            <a:r>
              <a:rPr lang="en-GB" sz="1600" dirty="0"/>
              <a:t> </a:t>
            </a:r>
            <a:r>
              <a:rPr lang="en-GB" sz="1600" dirty="0" err="1"/>
              <a:t>coltura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Risemina</a:t>
            </a:r>
            <a:endParaRPr lang="en-GB" sz="1600" dirty="0"/>
          </a:p>
          <a:p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A8AD4446-A6B1-4D27-B70D-6DC139F8F7B6}"/>
                  </a:ext>
                </a:extLst>
              </p:cNvPr>
              <p:cNvSpPr txBox="1"/>
              <p:nvPr/>
            </p:nvSpPr>
            <p:spPr>
              <a:xfrm>
                <a:off x="2644037" y="4631598"/>
                <a:ext cx="279544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1600" dirty="0"/>
                  <a:t>La </a:t>
                </a:r>
                <a:r>
                  <a:rPr lang="en-GB" sz="1600" dirty="0" err="1"/>
                  <a:t>strategia</a:t>
                </a:r>
                <a:r>
                  <a:rPr lang="en-GB" sz="1600" dirty="0"/>
                  <a:t> </a:t>
                </a:r>
                <a:r>
                  <a:rPr lang="en-GB" sz="1600" dirty="0" err="1"/>
                  <a:t>adottata</a:t>
                </a:r>
                <a:r>
                  <a:rPr lang="en-GB" sz="1600" dirty="0"/>
                  <a:t> </a:t>
                </a:r>
                <a:r>
                  <a:rPr lang="en-GB" sz="1600" dirty="0" err="1"/>
                  <a:t>incide</a:t>
                </a:r>
                <a:r>
                  <a:rPr lang="en-GB" sz="1600" dirty="0"/>
                  <a:t> </a:t>
                </a:r>
                <a:r>
                  <a:rPr lang="en-GB" sz="1600" dirty="0" err="1"/>
                  <a:t>sulla</a:t>
                </a:r>
                <a:r>
                  <a:rPr lang="en-GB" sz="1600" dirty="0"/>
                  <a:t> </a:t>
                </a:r>
                <a:r>
                  <a:rPr lang="en-GB" sz="1600" dirty="0" err="1"/>
                  <a:t>variazione</a:t>
                </a:r>
                <a:r>
                  <a:rPr lang="en-GB" sz="1600" dirty="0"/>
                  <a:t> </a:t>
                </a:r>
                <a:r>
                  <a:rPr lang="en-GB" sz="1600" dirty="0" err="1"/>
                  <a:t>della</a:t>
                </a:r>
                <a:r>
                  <a:rPr lang="en-GB" sz="1600" dirty="0"/>
                  <a:t> </a:t>
                </a:r>
                <a:r>
                  <a:rPr lang="en-GB" sz="1600" dirty="0" err="1"/>
                  <a:t>resa</a:t>
                </a:r>
                <a:r>
                  <a:rPr lang="en-GB" sz="1600" dirty="0"/>
                  <a:t> e </a:t>
                </a:r>
                <a:r>
                  <a:rPr lang="en-GB" sz="1600" dirty="0" err="1"/>
                  <a:t>dei</a:t>
                </a:r>
                <a:r>
                  <a:rPr lang="en-GB" sz="1600" dirty="0"/>
                  <a:t> </a:t>
                </a:r>
                <a:r>
                  <a:rPr lang="en-GB" sz="1600" dirty="0" err="1"/>
                  <a:t>costi</a:t>
                </a:r>
                <a:r>
                  <a:rPr lang="en-GB" sz="1600" dirty="0"/>
                  <a:t> di </a:t>
                </a:r>
                <a:r>
                  <a:rPr lang="en-GB" sz="1600" dirty="0" err="1"/>
                  <a:t>produzione</a:t>
                </a:r>
                <a:r>
                  <a:rPr lang="en-GB" sz="1600" dirty="0"/>
                  <a:t> →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,∆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𝑃𝐶</m:t>
                    </m:r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A8AD4446-A6B1-4D27-B70D-6DC139F8F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4037" y="4631598"/>
                <a:ext cx="2795446" cy="830997"/>
              </a:xfrm>
              <a:prstGeom prst="rect">
                <a:avLst/>
              </a:prstGeom>
              <a:blipFill>
                <a:blip r:embed="rId7"/>
                <a:stretch>
                  <a:fillRect l="-1310" t="-2206" r="-1092" b="-88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A87BDDF-0BED-4999-BB4F-83FF4CB75F88}"/>
              </a:ext>
            </a:extLst>
          </p:cNvPr>
          <p:cNvCxnSpPr/>
          <p:nvPr/>
        </p:nvCxnSpPr>
        <p:spPr>
          <a:xfrm>
            <a:off x="1936710" y="3315983"/>
            <a:ext cx="532170" cy="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Rettangolo 17">
            <a:extLst>
              <a:ext uri="{FF2B5EF4-FFF2-40B4-BE49-F238E27FC236}">
                <a16:creationId xmlns:a16="http://schemas.microsoft.com/office/drawing/2014/main" id="{A5DEA8F0-7D66-41B6-90D1-E3E120A2070B}"/>
              </a:ext>
            </a:extLst>
          </p:cNvPr>
          <p:cNvSpPr/>
          <p:nvPr/>
        </p:nvSpPr>
        <p:spPr>
          <a:xfrm>
            <a:off x="2541198" y="1584256"/>
            <a:ext cx="2987406" cy="4359344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E8D129EB-3BBF-495F-9122-5C119A8C1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</p:spPr>
        <p:txBody>
          <a:bodyPr/>
          <a:lstStyle/>
          <a:p>
            <a:r>
              <a:rPr lang="en-GB" dirty="0"/>
              <a:t>AGRIDE-c per la </a:t>
            </a:r>
            <a:r>
              <a:rPr lang="en-GB" dirty="0" err="1"/>
              <a:t>Pianura</a:t>
            </a:r>
            <a:r>
              <a:rPr lang="en-GB" dirty="0"/>
              <a:t> </a:t>
            </a:r>
            <a:r>
              <a:rPr lang="en-GB" dirty="0" err="1"/>
              <a:t>Padana</a:t>
            </a:r>
            <a:br>
              <a:rPr lang="en-GB" dirty="0"/>
            </a:br>
            <a:r>
              <a:rPr lang="en-GB" dirty="0"/>
              <a:t>4. </a:t>
            </a:r>
            <a:r>
              <a:rPr lang="en-GB" dirty="0" err="1"/>
              <a:t>Modello</a:t>
            </a:r>
            <a:r>
              <a:rPr lang="en-GB" dirty="0"/>
              <a:t> </a:t>
            </a:r>
            <a:r>
              <a:rPr lang="en-GB" dirty="0" err="1"/>
              <a:t>economico</a:t>
            </a:r>
            <a:r>
              <a:rPr lang="en-GB" dirty="0"/>
              <a:t>: </a:t>
            </a:r>
            <a:r>
              <a:rPr lang="en-GB" dirty="0" err="1"/>
              <a:t>variazione</a:t>
            </a:r>
            <a:r>
              <a:rPr lang="en-GB" dirty="0"/>
              <a:t> </a:t>
            </a:r>
            <a:r>
              <a:rPr lang="en-GB" dirty="0" err="1"/>
              <a:t>ricavi</a:t>
            </a:r>
            <a:r>
              <a:rPr lang="en-GB" dirty="0"/>
              <a:t> e </a:t>
            </a:r>
            <a:r>
              <a:rPr lang="en-GB" dirty="0" err="1"/>
              <a:t>costi</a:t>
            </a:r>
            <a:r>
              <a:rPr lang="en-GB" dirty="0"/>
              <a:t> di </a:t>
            </a:r>
            <a:r>
              <a:rPr lang="en-GB" dirty="0" err="1"/>
              <a:t>produzione</a:t>
            </a:r>
            <a:r>
              <a:rPr lang="en-GB" dirty="0"/>
              <a:t> (“flood”) 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7E9E0556-6F9A-4825-B05E-EE3451318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147" y="3747982"/>
            <a:ext cx="360595" cy="83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65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0209DFC-47D5-4A5C-A9FB-62AF5F527539}"/>
              </a:ext>
            </a:extLst>
          </p:cNvPr>
          <p:cNvSpPr/>
          <p:nvPr/>
        </p:nvSpPr>
        <p:spPr>
          <a:xfrm>
            <a:off x="159488" y="6358871"/>
            <a:ext cx="978196" cy="3599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52AE9D-B099-4AED-A432-7A21DAF17267}"/>
              </a:ext>
            </a:extLst>
          </p:cNvPr>
          <p:cNvSpPr txBox="1"/>
          <p:nvPr/>
        </p:nvSpPr>
        <p:spPr>
          <a:xfrm>
            <a:off x="384695" y="6316942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A.R. Scorzini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6C8C2760-79FC-47F8-BB55-6DB8DB39B7CD}"/>
              </a:ext>
            </a:extLst>
          </p:cNvPr>
          <p:cNvGrpSpPr>
            <a:grpSpLocks noChangeAspect="1"/>
          </p:cNvGrpSpPr>
          <p:nvPr/>
        </p:nvGrpSpPr>
        <p:grpSpPr>
          <a:xfrm>
            <a:off x="57600" y="1353600"/>
            <a:ext cx="1998036" cy="2412000"/>
            <a:chOff x="56683" y="1225379"/>
            <a:chExt cx="4115358" cy="496800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FF66780E-F72A-43EE-9C04-1E63CFA7C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683" y="1225379"/>
              <a:ext cx="4115358" cy="4968000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6BD18B2-F145-41DC-9660-156DA1516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70" t="89066" r="2877" b="2626"/>
            <a:stretch/>
          </p:blipFill>
          <p:spPr>
            <a:xfrm>
              <a:off x="195400" y="5650173"/>
              <a:ext cx="3858282" cy="41275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FD23DCC4-FA64-4640-A99A-B883315AC737}"/>
                  </a:ext>
                </a:extLst>
              </p:cNvPr>
              <p:cNvSpPr txBox="1"/>
              <p:nvPr/>
            </p:nvSpPr>
            <p:spPr>
              <a:xfrm>
                <a:off x="3034282" y="1775811"/>
                <a:ext cx="910011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𝑚𝑒𝑠𝑒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𝑠𝑡𝑟𝑎𝑡𝑒𝑔𝑖𝑎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)=∆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−∆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𝑃𝐶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FD23DCC4-FA64-4640-A99A-B883315AC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282" y="1775811"/>
                <a:ext cx="9100118" cy="276999"/>
              </a:xfrm>
              <a:prstGeom prst="rect">
                <a:avLst/>
              </a:prstGeom>
              <a:blipFill>
                <a:blip r:embed="rId5"/>
                <a:stretch>
                  <a:fillRect l="-938" t="-2174" b="-326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C651AE-3C73-44F4-90E0-475D03FE942B}"/>
              </a:ext>
            </a:extLst>
          </p:cNvPr>
          <p:cNvSpPr txBox="1"/>
          <p:nvPr/>
        </p:nvSpPr>
        <p:spPr>
          <a:xfrm>
            <a:off x="7749138" y="1591763"/>
            <a:ext cx="4036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/>
              <a:t>Calcolati</a:t>
            </a:r>
            <a:r>
              <a:rPr lang="en-GB" sz="1600" dirty="0"/>
              <a:t> </a:t>
            </a:r>
            <a:r>
              <a:rPr lang="en-GB" sz="1600" dirty="0" err="1"/>
              <a:t>sulla</a:t>
            </a:r>
            <a:r>
              <a:rPr lang="en-GB" sz="1600" dirty="0"/>
              <a:t> base </a:t>
            </a:r>
            <a:r>
              <a:rPr lang="en-GB" sz="1600" dirty="0" err="1"/>
              <a:t>della</a:t>
            </a:r>
            <a:r>
              <a:rPr lang="en-GB" sz="1600" dirty="0"/>
              <a:t> </a:t>
            </a:r>
            <a:r>
              <a:rPr lang="en-GB" sz="1600" dirty="0" err="1"/>
              <a:t>riduzione</a:t>
            </a:r>
            <a:r>
              <a:rPr lang="en-GB" sz="1600" dirty="0"/>
              <a:t> </a:t>
            </a:r>
            <a:r>
              <a:rPr lang="en-GB" sz="1600" dirty="0" err="1"/>
              <a:t>della</a:t>
            </a:r>
            <a:r>
              <a:rPr lang="en-GB" sz="1600" dirty="0"/>
              <a:t> </a:t>
            </a:r>
            <a:r>
              <a:rPr lang="en-GB" sz="1600" dirty="0" err="1"/>
              <a:t>resa</a:t>
            </a:r>
            <a:r>
              <a:rPr lang="en-GB" sz="1600" dirty="0"/>
              <a:t> e </a:t>
            </a:r>
            <a:r>
              <a:rPr lang="en-GB" sz="1600" dirty="0" err="1"/>
              <a:t>della</a:t>
            </a:r>
            <a:r>
              <a:rPr lang="en-GB" sz="1600" dirty="0"/>
              <a:t> </a:t>
            </a:r>
            <a:r>
              <a:rPr lang="en-GB" sz="1600" dirty="0" err="1"/>
              <a:t>variazione</a:t>
            </a:r>
            <a:r>
              <a:rPr lang="en-GB" sz="1600" dirty="0"/>
              <a:t> </a:t>
            </a:r>
            <a:r>
              <a:rPr lang="en-GB" sz="1600" dirty="0" err="1"/>
              <a:t>dei</a:t>
            </a:r>
            <a:r>
              <a:rPr lang="en-GB" sz="1600" dirty="0"/>
              <a:t> </a:t>
            </a:r>
            <a:r>
              <a:rPr lang="en-GB" sz="1600" dirty="0" err="1"/>
              <a:t>costi</a:t>
            </a:r>
            <a:r>
              <a:rPr lang="en-GB" sz="1600" dirty="0"/>
              <a:t> di </a:t>
            </a:r>
            <a:r>
              <a:rPr lang="en-GB" sz="1600" dirty="0" err="1"/>
              <a:t>produzione</a:t>
            </a:r>
            <a:endParaRPr lang="en-GB" sz="16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0BCCCDC-2A73-49A0-9724-8F4D66F4E71A}"/>
              </a:ext>
            </a:extLst>
          </p:cNvPr>
          <p:cNvSpPr txBox="1"/>
          <p:nvPr/>
        </p:nvSpPr>
        <p:spPr>
          <a:xfrm>
            <a:off x="3045546" y="2428613"/>
            <a:ext cx="878054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u="sng" dirty="0" err="1"/>
              <a:t>Esempio</a:t>
            </a:r>
            <a:r>
              <a:rPr lang="en-GB" sz="1600" u="sng" dirty="0"/>
              <a:t> (</a:t>
            </a:r>
            <a:r>
              <a:rPr lang="en-GB" sz="1600" u="sng" dirty="0" err="1"/>
              <a:t>mais</a:t>
            </a:r>
            <a:r>
              <a:rPr lang="en-GB" sz="1600" u="sng" dirty="0"/>
              <a:t>):</a:t>
            </a:r>
          </a:p>
          <a:p>
            <a:r>
              <a:rPr lang="en-GB" sz="1600" dirty="0"/>
              <a:t>Cumulate </a:t>
            </a:r>
            <a:r>
              <a:rPr lang="en-GB" sz="1600" dirty="0" err="1"/>
              <a:t>dei</a:t>
            </a:r>
            <a:r>
              <a:rPr lang="en-GB" sz="1600" dirty="0"/>
              <a:t> </a:t>
            </a:r>
            <a:r>
              <a:rPr lang="en-GB" sz="1600" dirty="0" err="1"/>
              <a:t>costi</a:t>
            </a:r>
            <a:r>
              <a:rPr lang="en-GB" sz="1600" dirty="0"/>
              <a:t> di </a:t>
            </a:r>
            <a:r>
              <a:rPr lang="en-GB" sz="1600" dirty="0" err="1"/>
              <a:t>produzione</a:t>
            </a:r>
            <a:r>
              <a:rPr lang="en-GB" sz="1600" dirty="0"/>
              <a:t> </a:t>
            </a:r>
            <a:r>
              <a:rPr lang="en-GB" sz="1600" dirty="0" err="1"/>
              <a:t>nell’anno</a:t>
            </a:r>
            <a:r>
              <a:rPr lang="en-GB" sz="1600" dirty="0"/>
              <a:t> e </a:t>
            </a:r>
            <a:r>
              <a:rPr lang="en-GB" sz="1600" dirty="0" err="1"/>
              <a:t>ricavi</a:t>
            </a:r>
            <a:r>
              <a:rPr lang="en-GB" sz="1600" dirty="0"/>
              <a:t> </a:t>
            </a:r>
            <a:r>
              <a:rPr lang="en-GB" sz="1600" dirty="0" err="1"/>
              <a:t>nello</a:t>
            </a:r>
            <a:r>
              <a:rPr lang="en-GB" sz="1600" dirty="0"/>
              <a:t> </a:t>
            </a:r>
            <a:r>
              <a:rPr lang="en-GB" sz="1600" b="1" dirty="0"/>
              <a:t>Scenario 0</a:t>
            </a:r>
            <a:r>
              <a:rPr lang="en-GB" sz="1600" dirty="0"/>
              <a:t> e </a:t>
            </a:r>
            <a:r>
              <a:rPr lang="en-GB" sz="1600" dirty="0" err="1"/>
              <a:t>nel</a:t>
            </a:r>
            <a:r>
              <a:rPr lang="en-GB" sz="1600" dirty="0"/>
              <a:t> </a:t>
            </a:r>
            <a:r>
              <a:rPr lang="en-GB" sz="1600" dirty="0" err="1"/>
              <a:t>caso</a:t>
            </a:r>
            <a:r>
              <a:rPr lang="en-GB" sz="1600" dirty="0"/>
              <a:t> di </a:t>
            </a:r>
            <a:r>
              <a:rPr lang="en-GB" sz="1600" dirty="0" err="1"/>
              <a:t>alluvione</a:t>
            </a:r>
            <a:r>
              <a:rPr lang="en-GB" sz="1600" dirty="0"/>
              <a:t> in </a:t>
            </a:r>
            <a:r>
              <a:rPr lang="en-GB" sz="1600" b="1" dirty="0" err="1"/>
              <a:t>Giugno</a:t>
            </a:r>
            <a:r>
              <a:rPr lang="en-GB" sz="1600" dirty="0"/>
              <a:t> con </a:t>
            </a:r>
            <a:r>
              <a:rPr lang="en-GB" sz="1600" b="1" dirty="0" err="1"/>
              <a:t>durata</a:t>
            </a:r>
            <a:r>
              <a:rPr lang="en-GB" sz="1600" b="1" dirty="0"/>
              <a:t> 5 </a:t>
            </a:r>
            <a:r>
              <a:rPr lang="en-GB" sz="1600" b="1" dirty="0" err="1"/>
              <a:t>giorni</a:t>
            </a:r>
            <a:r>
              <a:rPr lang="en-GB" sz="1600" b="1" dirty="0"/>
              <a:t>, per diverse </a:t>
            </a:r>
            <a:r>
              <a:rPr lang="en-GB" sz="1600" b="1" dirty="0" err="1"/>
              <a:t>strategie</a:t>
            </a:r>
            <a:r>
              <a:rPr lang="en-GB" sz="1600" b="1" dirty="0"/>
              <a:t>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489D72C-D2EA-4E15-B324-5A5B76F1E4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959" b="38136"/>
          <a:stretch/>
        </p:blipFill>
        <p:spPr>
          <a:xfrm>
            <a:off x="4140700" y="3315288"/>
            <a:ext cx="6909571" cy="2578809"/>
          </a:xfrm>
          <a:prstGeom prst="rect">
            <a:avLst/>
          </a:prstGeom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19102BB1-A736-42D6-B837-33072140B4CF}"/>
              </a:ext>
            </a:extLst>
          </p:cNvPr>
          <p:cNvCxnSpPr/>
          <p:nvPr/>
        </p:nvCxnSpPr>
        <p:spPr>
          <a:xfrm>
            <a:off x="1998172" y="3646573"/>
            <a:ext cx="532170" cy="0"/>
          </a:xfrm>
          <a:prstGeom prst="straightConnector1">
            <a:avLst/>
          </a:prstGeom>
          <a:ln>
            <a:solidFill>
              <a:srgbClr val="FEC8C8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id="{E74F1F00-6C56-40B9-8A06-11254243F0A5}"/>
              </a:ext>
            </a:extLst>
          </p:cNvPr>
          <p:cNvSpPr/>
          <p:nvPr/>
        </p:nvSpPr>
        <p:spPr>
          <a:xfrm>
            <a:off x="2700996" y="1417641"/>
            <a:ext cx="9337005" cy="4525959"/>
          </a:xfrm>
          <a:prstGeom prst="rect">
            <a:avLst/>
          </a:prstGeom>
          <a:noFill/>
          <a:ln w="28575">
            <a:solidFill>
              <a:srgbClr val="FEC8C8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A3F592E9-4DAF-460A-A5F4-3E2E1B3BD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</p:spPr>
        <p:txBody>
          <a:bodyPr/>
          <a:lstStyle/>
          <a:p>
            <a:r>
              <a:rPr lang="en-GB" dirty="0"/>
              <a:t>AGRIDE-c per la </a:t>
            </a:r>
            <a:r>
              <a:rPr lang="en-GB" dirty="0" err="1"/>
              <a:t>Pianura</a:t>
            </a:r>
            <a:r>
              <a:rPr lang="en-GB" dirty="0"/>
              <a:t> </a:t>
            </a:r>
            <a:r>
              <a:rPr lang="en-GB" dirty="0" err="1"/>
              <a:t>Padana</a:t>
            </a:r>
            <a:br>
              <a:rPr lang="en-GB" dirty="0"/>
            </a:br>
            <a:r>
              <a:rPr lang="en-GB" dirty="0"/>
              <a:t>5. </a:t>
            </a:r>
            <a:r>
              <a:rPr lang="en-GB" dirty="0" err="1"/>
              <a:t>Stima</a:t>
            </a:r>
            <a:r>
              <a:rPr lang="en-GB" dirty="0"/>
              <a:t> del </a:t>
            </a:r>
            <a:r>
              <a:rPr lang="en-GB" dirty="0" err="1"/>
              <a:t>danno</a:t>
            </a:r>
            <a:r>
              <a:rPr lang="en-GB" dirty="0"/>
              <a:t> </a:t>
            </a:r>
            <a:r>
              <a:rPr lang="en-GB" dirty="0" err="1"/>
              <a:t>economico</a:t>
            </a:r>
            <a:r>
              <a:rPr lang="en-GB" dirty="0"/>
              <a:t> per </a:t>
            </a:r>
            <a:r>
              <a:rPr lang="en-GB" dirty="0" err="1"/>
              <a:t>diversi</a:t>
            </a:r>
            <a:r>
              <a:rPr lang="en-GB" dirty="0"/>
              <a:t> </a:t>
            </a:r>
            <a:r>
              <a:rPr lang="en-GB" dirty="0" err="1"/>
              <a:t>scenari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0806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 </a:t>
            </a:r>
            <a:r>
              <a:rPr lang="en-GB" dirty="0" err="1"/>
              <a:t>struttura</a:t>
            </a:r>
            <a:r>
              <a:rPr lang="en-GB" dirty="0"/>
              <a:t> del </a:t>
            </a:r>
            <a:r>
              <a:rPr lang="en-GB" dirty="0" err="1"/>
              <a:t>progetto</a:t>
            </a:r>
            <a:r>
              <a:rPr lang="en-GB" dirty="0"/>
              <a:t>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0209DFC-47D5-4A5C-A9FB-62AF5F527539}"/>
              </a:ext>
            </a:extLst>
          </p:cNvPr>
          <p:cNvSpPr/>
          <p:nvPr/>
        </p:nvSpPr>
        <p:spPr>
          <a:xfrm>
            <a:off x="159488" y="6358871"/>
            <a:ext cx="978196" cy="3599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52AE9D-B099-4AED-A432-7A21DAF17267}"/>
              </a:ext>
            </a:extLst>
          </p:cNvPr>
          <p:cNvSpPr txBox="1"/>
          <p:nvPr/>
        </p:nvSpPr>
        <p:spPr>
          <a:xfrm>
            <a:off x="384695" y="6316942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A.R. Scorzini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25B9B0BF-3721-41FA-B97B-C1EEA71B85B4}"/>
              </a:ext>
            </a:extLst>
          </p:cNvPr>
          <p:cNvGrpSpPr>
            <a:grpSpLocks noChangeAspect="1"/>
          </p:cNvGrpSpPr>
          <p:nvPr/>
        </p:nvGrpSpPr>
        <p:grpSpPr>
          <a:xfrm>
            <a:off x="57600" y="1353600"/>
            <a:ext cx="1998036" cy="2412000"/>
            <a:chOff x="56683" y="1225379"/>
            <a:chExt cx="4115358" cy="496800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254E2B4-1C24-4D04-98E7-2C3368029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683" y="1225379"/>
              <a:ext cx="4115358" cy="4968000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3E18F0C-91E9-4C45-9ABD-B76DC33210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70" t="89066" r="2877" b="2626"/>
            <a:stretch/>
          </p:blipFill>
          <p:spPr>
            <a:xfrm>
              <a:off x="195400" y="5650173"/>
              <a:ext cx="3858282" cy="412759"/>
            </a:xfrm>
            <a:prstGeom prst="rect">
              <a:avLst/>
            </a:prstGeom>
          </p:spPr>
        </p:pic>
      </p:grp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61B55A88-817F-42B9-BB54-DB8E9EB6BB50}"/>
              </a:ext>
            </a:extLst>
          </p:cNvPr>
          <p:cNvCxnSpPr/>
          <p:nvPr/>
        </p:nvCxnSpPr>
        <p:spPr>
          <a:xfrm>
            <a:off x="1998172" y="3668958"/>
            <a:ext cx="256591" cy="0"/>
          </a:xfrm>
          <a:prstGeom prst="straightConnector1">
            <a:avLst/>
          </a:prstGeom>
          <a:ln>
            <a:solidFill>
              <a:srgbClr val="FEC8C8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9E1E9A69-8B34-483F-A470-FE78230EC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066" y="1426230"/>
            <a:ext cx="7627800" cy="45520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29F7532B-52BD-4B41-B1B7-6ACF70954597}"/>
              </a:ext>
            </a:extLst>
          </p:cNvPr>
          <p:cNvSpPr/>
          <p:nvPr/>
        </p:nvSpPr>
        <p:spPr>
          <a:xfrm>
            <a:off x="2345636" y="1300606"/>
            <a:ext cx="9692366" cy="4736705"/>
          </a:xfrm>
          <a:prstGeom prst="rect">
            <a:avLst/>
          </a:prstGeom>
          <a:noFill/>
          <a:ln w="28575">
            <a:solidFill>
              <a:srgbClr val="FEC8C8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F79C8727-A038-46B4-8C37-0ED735258644}"/>
              </a:ext>
            </a:extLst>
          </p:cNvPr>
          <p:cNvSpPr/>
          <p:nvPr/>
        </p:nvSpPr>
        <p:spPr>
          <a:xfrm>
            <a:off x="2379439" y="1353600"/>
            <a:ext cx="184049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Combinazione </a:t>
            </a:r>
          </a:p>
          <a:p>
            <a:pPr algn="ctr"/>
            <a:r>
              <a:rPr lang="en-GB" dirty="0" err="1"/>
              <a:t>possibili</a:t>
            </a:r>
            <a:r>
              <a:rPr lang="en-GB" dirty="0"/>
              <a:t> </a:t>
            </a:r>
            <a:r>
              <a:rPr lang="en-GB" dirty="0" err="1"/>
              <a:t>scenari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u="sng" dirty="0" err="1"/>
              <a:t>Esempio</a:t>
            </a:r>
            <a:r>
              <a:rPr lang="en-GB" u="sng" dirty="0"/>
              <a:t> </a:t>
            </a:r>
            <a:r>
              <a:rPr lang="en-GB" u="sng" dirty="0" err="1"/>
              <a:t>risultati</a:t>
            </a:r>
            <a:endParaRPr lang="en-GB" u="sng" dirty="0"/>
          </a:p>
          <a:p>
            <a:pPr algn="ctr"/>
            <a:r>
              <a:rPr lang="en-GB" dirty="0"/>
              <a:t>(</a:t>
            </a:r>
            <a:r>
              <a:rPr lang="en-GB" dirty="0" err="1"/>
              <a:t>mais</a:t>
            </a:r>
            <a:r>
              <a:rPr lang="en-GB" dirty="0"/>
              <a:t>, min </a:t>
            </a:r>
            <a:r>
              <a:rPr lang="en-GB" dirty="0" err="1"/>
              <a:t>lavorazione</a:t>
            </a:r>
            <a:r>
              <a:rPr lang="en-GB" dirty="0"/>
              <a:t>)</a:t>
            </a:r>
          </a:p>
          <a:p>
            <a:pPr algn="ctr"/>
            <a:endParaRPr lang="en-GB" dirty="0"/>
          </a:p>
          <a:p>
            <a:pPr algn="ctr"/>
            <a:r>
              <a:rPr lang="en-GB" b="1" dirty="0" err="1"/>
              <a:t>Danno</a:t>
            </a:r>
            <a:r>
              <a:rPr lang="en-GB" b="1" dirty="0"/>
              <a:t> </a:t>
            </a:r>
            <a:r>
              <a:rPr lang="en-GB" b="1" dirty="0" err="1"/>
              <a:t>relativo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78722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0209DFC-47D5-4A5C-A9FB-62AF5F527539}"/>
              </a:ext>
            </a:extLst>
          </p:cNvPr>
          <p:cNvSpPr/>
          <p:nvPr/>
        </p:nvSpPr>
        <p:spPr>
          <a:xfrm>
            <a:off x="159488" y="6358871"/>
            <a:ext cx="978196" cy="3599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52AE9D-B099-4AED-A432-7A21DAF17267}"/>
              </a:ext>
            </a:extLst>
          </p:cNvPr>
          <p:cNvSpPr txBox="1"/>
          <p:nvPr/>
        </p:nvSpPr>
        <p:spPr>
          <a:xfrm>
            <a:off x="384695" y="6316942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A.R. Scorzini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76D74DA8-614C-4F50-B38E-9C769741A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</p:spPr>
        <p:txBody>
          <a:bodyPr/>
          <a:lstStyle/>
          <a:p>
            <a:r>
              <a:rPr lang="en-GB" dirty="0"/>
              <a:t>AGRIDE-c a </a:t>
            </a:r>
            <a:r>
              <a:rPr lang="en-GB" dirty="0" err="1"/>
              <a:t>supporto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pianificazione</a:t>
            </a:r>
            <a:r>
              <a:rPr lang="en-GB" dirty="0"/>
              <a:t> di </a:t>
            </a:r>
            <a:r>
              <a:rPr lang="en-GB" dirty="0" err="1"/>
              <a:t>bacino</a:t>
            </a:r>
            <a:endParaRPr lang="en-GB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81FA857-9D78-4604-99D7-4FC8964408A8}"/>
              </a:ext>
            </a:extLst>
          </p:cNvPr>
          <p:cNvSpPr txBox="1"/>
          <p:nvPr/>
        </p:nvSpPr>
        <p:spPr>
          <a:xfrm>
            <a:off x="8130470" y="3136612"/>
            <a:ext cx="4036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N.B.: in </a:t>
            </a:r>
            <a:r>
              <a:rPr lang="en-GB" sz="1600" dirty="0" err="1"/>
              <a:t>agricoltura</a:t>
            </a:r>
            <a:r>
              <a:rPr lang="en-GB" sz="1600" dirty="0"/>
              <a:t> </a:t>
            </a:r>
          </a:p>
          <a:p>
            <a:pPr algn="ctr"/>
            <a:r>
              <a:rPr lang="en-GB" sz="1600" dirty="0" err="1"/>
              <a:t>Vulnerabilità</a:t>
            </a:r>
            <a:r>
              <a:rPr lang="en-GB" sz="1600" dirty="0"/>
              <a:t> = f (</a:t>
            </a:r>
            <a:r>
              <a:rPr lang="en-GB" sz="1600" dirty="0" err="1"/>
              <a:t>mese</a:t>
            </a:r>
            <a:r>
              <a:rPr lang="en-GB" sz="1600" dirty="0"/>
              <a:t> </a:t>
            </a:r>
            <a:r>
              <a:rPr lang="en-GB" sz="1600" dirty="0" err="1"/>
              <a:t>evento</a:t>
            </a:r>
            <a:r>
              <a:rPr lang="en-GB" sz="1600" dirty="0"/>
              <a:t>) </a:t>
            </a:r>
          </a:p>
        </p:txBody>
      </p:sp>
      <p:pic>
        <p:nvPicPr>
          <p:cNvPr id="8" name="Immagine 7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309D468C-175E-4B80-A89B-C56355E59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29" y="815291"/>
            <a:ext cx="8128528" cy="574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3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0209DFC-47D5-4A5C-A9FB-62AF5F527539}"/>
              </a:ext>
            </a:extLst>
          </p:cNvPr>
          <p:cNvSpPr/>
          <p:nvPr/>
        </p:nvSpPr>
        <p:spPr>
          <a:xfrm>
            <a:off x="159488" y="6358871"/>
            <a:ext cx="978196" cy="3599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52AE9D-B099-4AED-A432-7A21DAF17267}"/>
              </a:ext>
            </a:extLst>
          </p:cNvPr>
          <p:cNvSpPr txBox="1"/>
          <p:nvPr/>
        </p:nvSpPr>
        <p:spPr>
          <a:xfrm>
            <a:off x="384695" y="6316942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A.R. Scorzini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76D74DA8-614C-4F50-B38E-9C769741A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</p:spPr>
        <p:txBody>
          <a:bodyPr/>
          <a:lstStyle/>
          <a:p>
            <a:r>
              <a:rPr lang="en-GB" dirty="0"/>
              <a:t>AGRIDE-c a </a:t>
            </a:r>
            <a:r>
              <a:rPr lang="en-GB" dirty="0" err="1"/>
              <a:t>supporto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pianificazione</a:t>
            </a:r>
            <a:r>
              <a:rPr lang="en-GB" dirty="0"/>
              <a:t> di </a:t>
            </a:r>
            <a:r>
              <a:rPr lang="en-GB" dirty="0" err="1"/>
              <a:t>bacino</a:t>
            </a:r>
            <a:endParaRPr lang="en-GB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81FA857-9D78-4604-99D7-4FC8964408A8}"/>
              </a:ext>
            </a:extLst>
          </p:cNvPr>
          <p:cNvSpPr txBox="1"/>
          <p:nvPr/>
        </p:nvSpPr>
        <p:spPr>
          <a:xfrm>
            <a:off x="8130470" y="3136612"/>
            <a:ext cx="4036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N.B.: in </a:t>
            </a:r>
            <a:r>
              <a:rPr lang="en-GB" sz="1600" dirty="0" err="1"/>
              <a:t>agricoltura</a:t>
            </a:r>
            <a:r>
              <a:rPr lang="en-GB" sz="1600" dirty="0"/>
              <a:t> </a:t>
            </a:r>
          </a:p>
          <a:p>
            <a:pPr algn="ctr"/>
            <a:r>
              <a:rPr lang="en-GB" sz="1600" dirty="0" err="1"/>
              <a:t>Vulnerabilità</a:t>
            </a:r>
            <a:r>
              <a:rPr lang="en-GB" sz="1600" dirty="0"/>
              <a:t> = f (</a:t>
            </a:r>
            <a:r>
              <a:rPr lang="en-GB" sz="1600" dirty="0" err="1"/>
              <a:t>mese</a:t>
            </a:r>
            <a:r>
              <a:rPr lang="en-GB" sz="1600" dirty="0"/>
              <a:t> </a:t>
            </a:r>
            <a:r>
              <a:rPr lang="en-GB" sz="1600" dirty="0" err="1"/>
              <a:t>evento</a:t>
            </a:r>
            <a:r>
              <a:rPr lang="en-GB" sz="1600" dirty="0"/>
              <a:t>) </a:t>
            </a:r>
          </a:p>
        </p:txBody>
      </p:sp>
      <p:pic>
        <p:nvPicPr>
          <p:cNvPr id="4" name="Immagin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2855A984-1AAA-46FC-B6B7-3BE30A309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14" y="815894"/>
            <a:ext cx="8128528" cy="574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70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0209DFC-47D5-4A5C-A9FB-62AF5F527539}"/>
              </a:ext>
            </a:extLst>
          </p:cNvPr>
          <p:cNvSpPr/>
          <p:nvPr/>
        </p:nvSpPr>
        <p:spPr>
          <a:xfrm>
            <a:off x="159488" y="6358871"/>
            <a:ext cx="978196" cy="3599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52AE9D-B099-4AED-A432-7A21DAF17267}"/>
              </a:ext>
            </a:extLst>
          </p:cNvPr>
          <p:cNvSpPr txBox="1"/>
          <p:nvPr/>
        </p:nvSpPr>
        <p:spPr>
          <a:xfrm>
            <a:off x="384695" y="6316942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A.R. Scorzini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2D9C06FD-6A59-474B-A581-E161AE769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</p:spPr>
        <p:txBody>
          <a:bodyPr/>
          <a:lstStyle/>
          <a:p>
            <a:r>
              <a:rPr lang="en-GB" dirty="0"/>
              <a:t>AGRIDE-c: </a:t>
            </a:r>
            <a:r>
              <a:rPr lang="en-GB" dirty="0" err="1"/>
              <a:t>applicazione</a:t>
            </a:r>
            <a:r>
              <a:rPr lang="en-GB" dirty="0"/>
              <a:t> </a:t>
            </a:r>
            <a:r>
              <a:rPr lang="en-GB" dirty="0" err="1"/>
              <a:t>alla</a:t>
            </a:r>
            <a:r>
              <a:rPr lang="en-GB" dirty="0"/>
              <a:t> meso e micro-</a:t>
            </a:r>
            <a:r>
              <a:rPr lang="en-GB" dirty="0" err="1"/>
              <a:t>scala</a:t>
            </a:r>
            <a:endParaRPr lang="en-GB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483EDD0-1F62-4EA0-BD4B-D15A926080BE}"/>
              </a:ext>
            </a:extLst>
          </p:cNvPr>
          <p:cNvSpPr txBox="1"/>
          <p:nvPr/>
        </p:nvSpPr>
        <p:spPr>
          <a:xfrm>
            <a:off x="384695" y="1400376"/>
            <a:ext cx="8886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/>
              <a:t>Micro-</a:t>
            </a:r>
            <a:r>
              <a:rPr lang="en-GB" sz="1600" b="1" u="sng" dirty="0" err="1"/>
              <a:t>scala</a:t>
            </a:r>
            <a:r>
              <a:rPr lang="en-GB" sz="1600" dirty="0"/>
              <a:t>: per </a:t>
            </a:r>
            <a:r>
              <a:rPr lang="en-GB" sz="1600" dirty="0" err="1"/>
              <a:t>ciascuna</a:t>
            </a:r>
            <a:r>
              <a:rPr lang="en-GB" sz="1600" dirty="0"/>
              <a:t> </a:t>
            </a:r>
            <a:r>
              <a:rPr lang="en-GB" sz="1600" dirty="0" err="1"/>
              <a:t>particella</a:t>
            </a:r>
            <a:r>
              <a:rPr lang="en-GB" sz="1600" dirty="0"/>
              <a:t> </a:t>
            </a:r>
            <a:r>
              <a:rPr lang="en-GB" sz="1600" dirty="0" err="1"/>
              <a:t>agricola</a:t>
            </a:r>
            <a:r>
              <a:rPr lang="en-GB" sz="1600" dirty="0"/>
              <a:t> % di </a:t>
            </a:r>
            <a:r>
              <a:rPr lang="en-GB" sz="1600" dirty="0" err="1"/>
              <a:t>superficie</a:t>
            </a:r>
            <a:r>
              <a:rPr lang="en-GB" sz="1600" dirty="0"/>
              <a:t> destinate ad una </a:t>
            </a:r>
            <a:r>
              <a:rPr lang="en-GB" sz="1600" dirty="0" err="1"/>
              <a:t>specifica</a:t>
            </a:r>
            <a:r>
              <a:rPr lang="en-GB" sz="1600" dirty="0"/>
              <a:t> </a:t>
            </a:r>
            <a:r>
              <a:rPr lang="en-GB" sz="1600" dirty="0" err="1"/>
              <a:t>coltura</a:t>
            </a:r>
            <a:r>
              <a:rPr lang="en-GB" sz="1600" dirty="0"/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C70A4F-0A3E-4CBD-AA51-DEFD531CE8D1}"/>
              </a:ext>
            </a:extLst>
          </p:cNvPr>
          <p:cNvSpPr txBox="1"/>
          <p:nvPr/>
        </p:nvSpPr>
        <p:spPr>
          <a:xfrm>
            <a:off x="388233" y="2020614"/>
            <a:ext cx="8886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/>
              <a:t>Meso-</a:t>
            </a:r>
            <a:r>
              <a:rPr lang="en-GB" sz="1600" b="1" u="sng" dirty="0" err="1"/>
              <a:t>scala</a:t>
            </a:r>
            <a:r>
              <a:rPr lang="en-GB" sz="1600" dirty="0"/>
              <a:t>: </a:t>
            </a:r>
            <a:r>
              <a:rPr lang="en-GB" sz="1600" dirty="0" err="1"/>
              <a:t>coltura</a:t>
            </a:r>
            <a:r>
              <a:rPr lang="en-GB" sz="1600" dirty="0"/>
              <a:t> </a:t>
            </a:r>
            <a:r>
              <a:rPr lang="en-GB" sz="1600" dirty="0" err="1"/>
              <a:t>prevalente</a:t>
            </a:r>
            <a:r>
              <a:rPr lang="en-GB" sz="1600" dirty="0"/>
              <a:t> per </a:t>
            </a:r>
            <a:r>
              <a:rPr lang="en-GB" sz="1600" dirty="0" err="1"/>
              <a:t>ciascuna</a:t>
            </a:r>
            <a:r>
              <a:rPr lang="en-GB" sz="1600" dirty="0"/>
              <a:t> </a:t>
            </a:r>
            <a:r>
              <a:rPr lang="en-GB" sz="1600" dirty="0" err="1"/>
              <a:t>particella</a:t>
            </a:r>
            <a:endParaRPr lang="en-GB" sz="160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DC6BB20-F1EC-4AFD-BBFB-21D52AED6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445" y="2779978"/>
            <a:ext cx="6446191" cy="2842624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20ADB6C-E7F8-4331-A8E7-005BA529649E}"/>
              </a:ext>
            </a:extLst>
          </p:cNvPr>
          <p:cNvSpPr txBox="1"/>
          <p:nvPr/>
        </p:nvSpPr>
        <p:spPr>
          <a:xfrm>
            <a:off x="827071" y="4051857"/>
            <a:ext cx="3425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u="sng" dirty="0" err="1"/>
              <a:t>Risultati</a:t>
            </a:r>
            <a:r>
              <a:rPr lang="en-GB" sz="1600" u="sng" dirty="0"/>
              <a:t> </a:t>
            </a:r>
            <a:r>
              <a:rPr lang="en-GB" sz="1600" u="sng" dirty="0" err="1"/>
              <a:t>consistenti</a:t>
            </a:r>
            <a:r>
              <a:rPr lang="en-GB" sz="1600" u="sng" dirty="0"/>
              <a:t> </a:t>
            </a:r>
          </a:p>
          <a:p>
            <a:pPr algn="ctr"/>
            <a:r>
              <a:rPr lang="en-GB" sz="1600" u="sng" dirty="0" err="1"/>
              <a:t>alle</a:t>
            </a:r>
            <a:r>
              <a:rPr lang="en-GB" sz="1600" u="sng" dirty="0"/>
              <a:t> due scale</a:t>
            </a:r>
          </a:p>
        </p:txBody>
      </p:sp>
    </p:spTree>
    <p:extLst>
      <p:ext uri="{BB962C8B-B14F-4D97-AF65-F5344CB8AC3E}">
        <p14:creationId xmlns:p14="http://schemas.microsoft.com/office/powerpoint/2010/main" val="960684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0209DFC-47D5-4A5C-A9FB-62AF5F527539}"/>
              </a:ext>
            </a:extLst>
          </p:cNvPr>
          <p:cNvSpPr/>
          <p:nvPr/>
        </p:nvSpPr>
        <p:spPr>
          <a:xfrm>
            <a:off x="159488" y="6358871"/>
            <a:ext cx="978196" cy="3599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52AE9D-B099-4AED-A432-7A21DAF17267}"/>
              </a:ext>
            </a:extLst>
          </p:cNvPr>
          <p:cNvSpPr txBox="1"/>
          <p:nvPr/>
        </p:nvSpPr>
        <p:spPr>
          <a:xfrm>
            <a:off x="384695" y="6316942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A.R. Scorzini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2D9C06FD-6A59-474B-A581-E161AE769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</p:spPr>
        <p:txBody>
          <a:bodyPr/>
          <a:lstStyle/>
          <a:p>
            <a:r>
              <a:rPr lang="en-GB" dirty="0"/>
              <a:t>AGRIDE-l: un </a:t>
            </a:r>
            <a:r>
              <a:rPr lang="en-GB" dirty="0" err="1"/>
              <a:t>modello</a:t>
            </a:r>
            <a:r>
              <a:rPr lang="en-GB" dirty="0"/>
              <a:t> di </a:t>
            </a:r>
            <a:r>
              <a:rPr lang="en-GB" dirty="0" err="1"/>
              <a:t>danno</a:t>
            </a:r>
            <a:r>
              <a:rPr lang="en-GB" dirty="0"/>
              <a:t> per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settore</a:t>
            </a:r>
            <a:r>
              <a:rPr lang="en-GB" dirty="0"/>
              <a:t> </a:t>
            </a:r>
            <a:r>
              <a:rPr lang="en-GB" dirty="0" err="1"/>
              <a:t>zootecnico</a:t>
            </a:r>
            <a:endParaRPr lang="en-GB" dirty="0"/>
          </a:p>
        </p:txBody>
      </p:sp>
      <p:sp>
        <p:nvSpPr>
          <p:cNvPr id="69" name="Rettangolo 68">
            <a:extLst>
              <a:ext uri="{FF2B5EF4-FFF2-40B4-BE49-F238E27FC236}">
                <a16:creationId xmlns:a16="http://schemas.microsoft.com/office/drawing/2014/main" id="{0289FE6E-D185-4278-B86D-9CF88DB5BB88}"/>
              </a:ext>
            </a:extLst>
          </p:cNvPr>
          <p:cNvSpPr/>
          <p:nvPr/>
        </p:nvSpPr>
        <p:spPr>
          <a:xfrm>
            <a:off x="132201" y="559366"/>
            <a:ext cx="11927595" cy="6159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B4DB0CE-F005-40E2-9320-2EACBD047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4" y="614451"/>
            <a:ext cx="12192000" cy="6049619"/>
          </a:xfrm>
          <a:prstGeom prst="rect">
            <a:avLst/>
          </a:prstGeom>
        </p:spPr>
      </p:pic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E69C9534-D5A1-4532-B3F6-2333D67077EC}"/>
              </a:ext>
            </a:extLst>
          </p:cNvPr>
          <p:cNvSpPr txBox="1"/>
          <p:nvPr/>
        </p:nvSpPr>
        <p:spPr>
          <a:xfrm>
            <a:off x="365914" y="667068"/>
            <a:ext cx="8886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/>
              <a:t>Produzione</a:t>
            </a:r>
            <a:r>
              <a:rPr lang="en-GB" sz="1600" b="1" dirty="0"/>
              <a:t> del latte </a:t>
            </a:r>
            <a:r>
              <a:rPr lang="en-GB" sz="1600" b="1" dirty="0" err="1"/>
              <a:t>negli</a:t>
            </a:r>
            <a:r>
              <a:rPr lang="en-GB" sz="1600" b="1" dirty="0"/>
              <a:t> </a:t>
            </a:r>
            <a:r>
              <a:rPr lang="en-GB" sz="1600" b="1" dirty="0" err="1"/>
              <a:t>allevamenti</a:t>
            </a:r>
            <a:r>
              <a:rPr lang="en-GB" sz="1600" b="1" dirty="0"/>
              <a:t> </a:t>
            </a:r>
            <a:r>
              <a:rPr lang="en-GB" sz="1600" b="1" dirty="0" err="1"/>
              <a:t>bovini</a:t>
            </a:r>
            <a:endParaRPr lang="en-GB" sz="1600" b="1" dirty="0"/>
          </a:p>
          <a:p>
            <a:r>
              <a:rPr lang="en-GB" sz="1600" dirty="0" err="1"/>
              <a:t>Costruzione</a:t>
            </a:r>
            <a:r>
              <a:rPr lang="en-GB" sz="1600" dirty="0"/>
              <a:t> del </a:t>
            </a:r>
            <a:r>
              <a:rPr lang="en-GB" sz="1600" dirty="0" err="1"/>
              <a:t>modello</a:t>
            </a:r>
            <a:r>
              <a:rPr lang="en-GB" sz="1600" dirty="0"/>
              <a:t> </a:t>
            </a:r>
            <a:r>
              <a:rPr lang="en-GB" sz="1600" dirty="0" err="1"/>
              <a:t>concettuale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96219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0209DFC-47D5-4A5C-A9FB-62AF5F527539}"/>
              </a:ext>
            </a:extLst>
          </p:cNvPr>
          <p:cNvSpPr/>
          <p:nvPr/>
        </p:nvSpPr>
        <p:spPr>
          <a:xfrm>
            <a:off x="159488" y="6358871"/>
            <a:ext cx="978196" cy="3599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52AE9D-B099-4AED-A432-7A21DAF17267}"/>
              </a:ext>
            </a:extLst>
          </p:cNvPr>
          <p:cNvSpPr txBox="1"/>
          <p:nvPr/>
        </p:nvSpPr>
        <p:spPr>
          <a:xfrm>
            <a:off x="384695" y="6316942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A.R. Scorzini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2D9C06FD-6A59-474B-A581-E161AE769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</p:spPr>
        <p:txBody>
          <a:bodyPr/>
          <a:lstStyle/>
          <a:p>
            <a:r>
              <a:rPr lang="en-GB" dirty="0"/>
              <a:t>AGRIDE-l: un </a:t>
            </a:r>
            <a:r>
              <a:rPr lang="en-GB" dirty="0" err="1"/>
              <a:t>modello</a:t>
            </a:r>
            <a:r>
              <a:rPr lang="en-GB" dirty="0"/>
              <a:t> di </a:t>
            </a:r>
            <a:r>
              <a:rPr lang="en-GB" dirty="0" err="1"/>
              <a:t>danno</a:t>
            </a:r>
            <a:r>
              <a:rPr lang="en-GB" dirty="0"/>
              <a:t> per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settore</a:t>
            </a:r>
            <a:r>
              <a:rPr lang="en-GB" dirty="0"/>
              <a:t> </a:t>
            </a:r>
            <a:r>
              <a:rPr lang="en-GB" dirty="0" err="1"/>
              <a:t>zootecnico</a:t>
            </a:r>
            <a:endParaRPr lang="en-GB" dirty="0"/>
          </a:p>
        </p:txBody>
      </p:sp>
      <p:sp>
        <p:nvSpPr>
          <p:cNvPr id="69" name="Rettangolo 68">
            <a:extLst>
              <a:ext uri="{FF2B5EF4-FFF2-40B4-BE49-F238E27FC236}">
                <a16:creationId xmlns:a16="http://schemas.microsoft.com/office/drawing/2014/main" id="{0289FE6E-D185-4278-B86D-9CF88DB5BB88}"/>
              </a:ext>
            </a:extLst>
          </p:cNvPr>
          <p:cNvSpPr/>
          <p:nvPr/>
        </p:nvSpPr>
        <p:spPr>
          <a:xfrm>
            <a:off x="132201" y="559366"/>
            <a:ext cx="11927595" cy="6159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E69C9534-D5A1-4532-B3F6-2333D67077EC}"/>
              </a:ext>
            </a:extLst>
          </p:cNvPr>
          <p:cNvSpPr txBox="1"/>
          <p:nvPr/>
        </p:nvSpPr>
        <p:spPr>
          <a:xfrm>
            <a:off x="365914" y="667068"/>
            <a:ext cx="39306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/>
              <a:t>Produzione</a:t>
            </a:r>
            <a:r>
              <a:rPr lang="en-GB" sz="1600" b="1" dirty="0"/>
              <a:t> del latte </a:t>
            </a:r>
            <a:r>
              <a:rPr lang="en-GB" sz="1600" b="1" dirty="0" err="1"/>
              <a:t>negli</a:t>
            </a:r>
            <a:r>
              <a:rPr lang="en-GB" sz="1600" b="1" dirty="0"/>
              <a:t> </a:t>
            </a:r>
            <a:r>
              <a:rPr lang="en-GB" sz="1600" b="1" dirty="0" err="1"/>
              <a:t>allevamenti</a:t>
            </a:r>
            <a:r>
              <a:rPr lang="en-GB" sz="1600" b="1" dirty="0"/>
              <a:t> </a:t>
            </a:r>
            <a:r>
              <a:rPr lang="en-GB" sz="1600" b="1" dirty="0" err="1"/>
              <a:t>bovini</a:t>
            </a:r>
            <a:endParaRPr lang="en-GB" sz="1600" b="1" dirty="0"/>
          </a:p>
          <a:p>
            <a:r>
              <a:rPr lang="en-GB" sz="1600" dirty="0" err="1"/>
              <a:t>Costruzione</a:t>
            </a:r>
            <a:r>
              <a:rPr lang="en-GB" sz="1600" dirty="0"/>
              <a:t> del </a:t>
            </a:r>
            <a:r>
              <a:rPr lang="en-GB" sz="1600" dirty="0" err="1"/>
              <a:t>modello</a:t>
            </a:r>
            <a:r>
              <a:rPr lang="en-GB" sz="1600" dirty="0"/>
              <a:t> </a:t>
            </a:r>
            <a:r>
              <a:rPr lang="en-GB" sz="1600" dirty="0" err="1"/>
              <a:t>concettuale</a:t>
            </a:r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Analisi</a:t>
            </a:r>
            <a:r>
              <a:rPr lang="en-GB" sz="1600" dirty="0"/>
              <a:t> </a:t>
            </a:r>
            <a:r>
              <a:rPr lang="en-GB" sz="1600" dirty="0" err="1"/>
              <a:t>dello</a:t>
            </a:r>
            <a:r>
              <a:rPr lang="en-GB" sz="1600" dirty="0"/>
              <a:t> Scenario 0 </a:t>
            </a:r>
          </a:p>
          <a:p>
            <a:r>
              <a:rPr lang="en-GB" sz="1600" dirty="0"/>
              <a:t>(</a:t>
            </a:r>
            <a:r>
              <a:rPr lang="en-GB" sz="1600" dirty="0" err="1"/>
              <a:t>composizione</a:t>
            </a:r>
            <a:r>
              <a:rPr lang="en-GB" sz="1600" dirty="0"/>
              <a:t> media di </a:t>
            </a:r>
            <a:r>
              <a:rPr lang="en-GB" sz="1600" dirty="0" err="1"/>
              <a:t>stalla</a:t>
            </a:r>
            <a:r>
              <a:rPr lang="en-GB" sz="1600" dirty="0"/>
              <a:t> e </a:t>
            </a:r>
            <a:r>
              <a:rPr lang="en-GB" sz="1600" dirty="0" err="1"/>
              <a:t>bilancio</a:t>
            </a:r>
            <a:r>
              <a:rPr lang="en-GB" sz="1600" dirty="0"/>
              <a:t> </a:t>
            </a:r>
            <a:r>
              <a:rPr lang="en-GB" sz="1600" dirty="0" err="1"/>
              <a:t>aziendale</a:t>
            </a:r>
            <a:r>
              <a:rPr lang="en-GB" sz="1600" dirty="0"/>
              <a:t>) </a:t>
            </a:r>
          </a:p>
          <a:p>
            <a:endParaRPr lang="en-GB" sz="1600" dirty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Analisi</a:t>
            </a:r>
            <a:r>
              <a:rPr lang="en-GB" sz="1600" dirty="0"/>
              <a:t> </a:t>
            </a:r>
            <a:r>
              <a:rPr lang="en-GB" sz="1600" dirty="0" err="1"/>
              <a:t>degli</a:t>
            </a:r>
            <a:r>
              <a:rPr lang="en-GB" sz="1600" dirty="0"/>
              <a:t> </a:t>
            </a:r>
            <a:r>
              <a:rPr lang="en-GB" sz="1600" dirty="0" err="1"/>
              <a:t>scenari</a:t>
            </a:r>
            <a:r>
              <a:rPr lang="en-GB" sz="1600" dirty="0"/>
              <a:t> in </a:t>
            </a:r>
            <a:r>
              <a:rPr lang="en-GB" sz="1600" dirty="0" err="1"/>
              <a:t>caso</a:t>
            </a:r>
            <a:r>
              <a:rPr lang="en-GB" sz="1600" dirty="0"/>
              <a:t> di </a:t>
            </a:r>
          </a:p>
          <a:p>
            <a:r>
              <a:rPr lang="en-GB" sz="1600" dirty="0" err="1"/>
              <a:t>evento,in</a:t>
            </a:r>
            <a:r>
              <a:rPr lang="en-GB" sz="1600" dirty="0"/>
              <a:t> </a:t>
            </a:r>
            <a:r>
              <a:rPr lang="en-GB" sz="1600" dirty="0" err="1"/>
              <a:t>funzione</a:t>
            </a:r>
            <a:r>
              <a:rPr lang="en-GB" sz="1600" dirty="0"/>
              <a:t> </a:t>
            </a:r>
            <a:r>
              <a:rPr lang="en-GB" sz="1600" dirty="0" err="1"/>
              <a:t>delle</a:t>
            </a:r>
            <a:r>
              <a:rPr lang="en-GB" sz="1600" dirty="0"/>
              <a:t> </a:t>
            </a:r>
            <a:r>
              <a:rPr lang="en-GB" sz="1600" dirty="0" err="1"/>
              <a:t>caratteristiche</a:t>
            </a:r>
            <a:r>
              <a:rPr lang="en-GB" sz="1600" dirty="0"/>
              <a:t> </a:t>
            </a:r>
          </a:p>
          <a:p>
            <a:r>
              <a:rPr lang="en-GB" sz="1600" dirty="0" err="1"/>
              <a:t>dello</a:t>
            </a:r>
            <a:r>
              <a:rPr lang="en-GB" sz="1600" dirty="0"/>
              <a:t> </a:t>
            </a:r>
            <a:r>
              <a:rPr lang="en-GB" sz="1600" dirty="0" err="1"/>
              <a:t>stesso</a:t>
            </a:r>
            <a:r>
              <a:rPr lang="en-GB" sz="1600" dirty="0"/>
              <a:t> e </a:t>
            </a:r>
            <a:r>
              <a:rPr lang="en-GB" sz="1600" dirty="0" err="1"/>
              <a:t>della</a:t>
            </a:r>
            <a:r>
              <a:rPr lang="en-GB" sz="1600" dirty="0"/>
              <a:t> </a:t>
            </a:r>
            <a:r>
              <a:rPr lang="en-GB" sz="1600" dirty="0" err="1"/>
              <a:t>strategia</a:t>
            </a:r>
            <a:r>
              <a:rPr lang="en-GB" sz="1600" dirty="0"/>
              <a:t> </a:t>
            </a:r>
            <a:r>
              <a:rPr lang="en-GB" sz="1600" dirty="0" err="1"/>
              <a:t>adottata</a:t>
            </a:r>
            <a:r>
              <a:rPr lang="en-GB" sz="1600" dirty="0"/>
              <a:t> </a:t>
            </a:r>
          </a:p>
          <a:p>
            <a:r>
              <a:rPr lang="en-GB" sz="1600" dirty="0" err="1"/>
              <a:t>dall’allevatore</a:t>
            </a:r>
            <a:endParaRPr lang="en-GB" sz="16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C75D532-2678-42BE-829B-FB6131CF9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932" y="710381"/>
            <a:ext cx="8331648" cy="600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09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Conclusioni</a:t>
            </a:r>
            <a:endParaRPr lang="en-GB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0209DFC-47D5-4A5C-A9FB-62AF5F527539}"/>
              </a:ext>
            </a:extLst>
          </p:cNvPr>
          <p:cNvSpPr/>
          <p:nvPr/>
        </p:nvSpPr>
        <p:spPr>
          <a:xfrm>
            <a:off x="159488" y="6358871"/>
            <a:ext cx="978196" cy="3599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52AE9D-B099-4AED-A432-7A21DAF17267}"/>
              </a:ext>
            </a:extLst>
          </p:cNvPr>
          <p:cNvSpPr txBox="1"/>
          <p:nvPr/>
        </p:nvSpPr>
        <p:spPr>
          <a:xfrm>
            <a:off x="384695" y="6316942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A.R. Scorzini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A5BF17-BD22-4BA2-A813-5DDA4F5A77F8}"/>
              </a:ext>
            </a:extLst>
          </p:cNvPr>
          <p:cNvSpPr txBox="1"/>
          <p:nvPr/>
        </p:nvSpPr>
        <p:spPr>
          <a:xfrm>
            <a:off x="230699" y="1361327"/>
            <a:ext cx="11808000" cy="251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dirty="0" err="1"/>
              <a:t>Punti</a:t>
            </a:r>
            <a:r>
              <a:rPr lang="en-GB" u="sng" dirty="0"/>
              <a:t> di forza di AGRIDE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 err="1"/>
              <a:t>Modello</a:t>
            </a:r>
            <a:r>
              <a:rPr lang="en-GB" b="1" dirty="0"/>
              <a:t> </a:t>
            </a:r>
            <a:r>
              <a:rPr lang="en-GB" b="1" dirty="0" err="1"/>
              <a:t>concettuale</a:t>
            </a:r>
            <a:r>
              <a:rPr lang="en-GB" b="1" dirty="0"/>
              <a:t> </a:t>
            </a:r>
            <a:r>
              <a:rPr lang="en-GB" dirty="0" err="1"/>
              <a:t>idoneo</a:t>
            </a:r>
            <a:r>
              <a:rPr lang="en-GB" dirty="0"/>
              <a:t> ad </a:t>
            </a:r>
            <a:r>
              <a:rPr lang="en-GB" dirty="0" err="1"/>
              <a:t>essere</a:t>
            </a:r>
            <a:r>
              <a:rPr lang="en-GB" dirty="0"/>
              <a:t> </a:t>
            </a:r>
            <a:r>
              <a:rPr lang="en-GB" dirty="0" err="1"/>
              <a:t>applicato</a:t>
            </a:r>
            <a:r>
              <a:rPr lang="en-GB" dirty="0"/>
              <a:t> </a:t>
            </a:r>
            <a:r>
              <a:rPr lang="en-GB" b="1" dirty="0"/>
              <a:t>in </a:t>
            </a:r>
            <a:r>
              <a:rPr lang="en-GB" b="1" dirty="0" err="1"/>
              <a:t>diversi</a:t>
            </a:r>
            <a:r>
              <a:rPr lang="en-GB" b="1" dirty="0"/>
              <a:t> </a:t>
            </a:r>
            <a:r>
              <a:rPr lang="en-GB" b="1" dirty="0" err="1"/>
              <a:t>contesti</a:t>
            </a:r>
            <a:r>
              <a:rPr lang="en-GB" b="1" dirty="0"/>
              <a:t> </a:t>
            </a:r>
            <a:r>
              <a:rPr lang="en-GB" b="1" dirty="0" err="1"/>
              <a:t>geografici</a:t>
            </a:r>
            <a:r>
              <a:rPr lang="en-GB" b="1" dirty="0"/>
              <a:t> ed </a:t>
            </a:r>
            <a:r>
              <a:rPr lang="en-GB" b="1" dirty="0" err="1"/>
              <a:t>economici</a:t>
            </a:r>
            <a:r>
              <a:rPr lang="en-GB" b="1" dirty="0"/>
              <a:t>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err="1"/>
              <a:t>trasferibilità</a:t>
            </a:r>
            <a:r>
              <a:rPr lang="en-GB" dirty="0"/>
              <a:t> ed </a:t>
            </a:r>
            <a:r>
              <a:rPr lang="en-GB" dirty="0" err="1"/>
              <a:t>adattabilità</a:t>
            </a:r>
            <a:r>
              <a:rPr lang="en-GB" dirty="0"/>
              <a:t> </a:t>
            </a:r>
            <a:r>
              <a:rPr lang="en-GB" dirty="0" err="1"/>
              <a:t>garantite</a:t>
            </a:r>
            <a:r>
              <a:rPr lang="en-GB" dirty="0"/>
              <a:t> </a:t>
            </a:r>
            <a:r>
              <a:rPr lang="en-GB" dirty="0" err="1"/>
              <a:t>dall’aver</a:t>
            </a:r>
            <a:r>
              <a:rPr lang="en-GB" dirty="0"/>
              <a:t> espresso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danno</a:t>
            </a:r>
            <a:r>
              <a:rPr lang="en-GB" dirty="0"/>
              <a:t> in </a:t>
            </a:r>
            <a:r>
              <a:rPr lang="en-GB" dirty="0" err="1"/>
              <a:t>funzione</a:t>
            </a:r>
            <a:r>
              <a:rPr lang="en-GB" dirty="0"/>
              <a:t> </a:t>
            </a: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fasi</a:t>
            </a:r>
            <a:r>
              <a:rPr lang="en-GB" dirty="0"/>
              <a:t> vegetative </a:t>
            </a: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colture</a:t>
            </a:r>
            <a:r>
              <a:rPr lang="en-GB" dirty="0"/>
              <a:t> + </a:t>
            </a:r>
            <a:r>
              <a:rPr lang="en-GB" b="1" dirty="0" err="1"/>
              <a:t>ipotesi</a:t>
            </a:r>
            <a:r>
              <a:rPr lang="en-GB" b="1" dirty="0"/>
              <a:t> </a:t>
            </a:r>
            <a:r>
              <a:rPr lang="en-GB" dirty="0"/>
              <a:t> </a:t>
            </a:r>
            <a:r>
              <a:rPr lang="en-GB" dirty="0" err="1"/>
              <a:t>alla</a:t>
            </a:r>
            <a:r>
              <a:rPr lang="en-GB" dirty="0"/>
              <a:t> base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modellazione</a:t>
            </a:r>
            <a:r>
              <a:rPr lang="en-GB" dirty="0"/>
              <a:t> e </a:t>
            </a:r>
            <a:r>
              <a:rPr lang="en-GB" b="1" dirty="0"/>
              <a:t>input</a:t>
            </a:r>
            <a:r>
              <a:rPr lang="en-GB" dirty="0"/>
              <a:t> </a:t>
            </a:r>
            <a:r>
              <a:rPr lang="en-GB" dirty="0" err="1"/>
              <a:t>necessari</a:t>
            </a:r>
            <a:r>
              <a:rPr lang="en-GB" dirty="0"/>
              <a:t> </a:t>
            </a:r>
            <a:r>
              <a:rPr lang="en-GB" b="1" dirty="0" err="1"/>
              <a:t>dichiarate</a:t>
            </a:r>
            <a:r>
              <a:rPr lang="en-GB" b="1" dirty="0"/>
              <a:t> </a:t>
            </a:r>
            <a:r>
              <a:rPr lang="it-IT" b="1" dirty="0"/>
              <a:t>esplicitamente</a:t>
            </a:r>
            <a:endParaRPr lang="en-GB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AGRIDE come </a:t>
            </a:r>
            <a:r>
              <a:rPr lang="en-GB" dirty="0" err="1"/>
              <a:t>combinazione</a:t>
            </a:r>
            <a:r>
              <a:rPr lang="en-GB" dirty="0"/>
              <a:t> di un </a:t>
            </a:r>
            <a:r>
              <a:rPr lang="en-GB" b="1" dirty="0" err="1"/>
              <a:t>modello</a:t>
            </a:r>
            <a:r>
              <a:rPr lang="en-GB" b="1" dirty="0"/>
              <a:t> per la </a:t>
            </a:r>
            <a:r>
              <a:rPr lang="en-GB" b="1" dirty="0" err="1"/>
              <a:t>valutazione</a:t>
            </a:r>
            <a:r>
              <a:rPr lang="en-GB" b="1" dirty="0"/>
              <a:t> del </a:t>
            </a:r>
            <a:r>
              <a:rPr lang="en-GB" b="1" dirty="0" err="1"/>
              <a:t>danno</a:t>
            </a:r>
            <a:r>
              <a:rPr lang="en-GB" dirty="0"/>
              <a:t> </a:t>
            </a:r>
            <a:r>
              <a:rPr lang="en-GB" b="1" dirty="0" err="1"/>
              <a:t>fisico</a:t>
            </a:r>
            <a:r>
              <a:rPr lang="en-GB" b="1" dirty="0"/>
              <a:t> e un </a:t>
            </a:r>
            <a:r>
              <a:rPr lang="en-GB" b="1" dirty="0" err="1"/>
              <a:t>modello</a:t>
            </a:r>
            <a:r>
              <a:rPr lang="en-GB" b="1" dirty="0"/>
              <a:t> </a:t>
            </a:r>
            <a:r>
              <a:rPr lang="en-GB" b="1" dirty="0" err="1"/>
              <a:t>economico</a:t>
            </a:r>
            <a:r>
              <a:rPr lang="en-GB" b="1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permette</a:t>
            </a:r>
            <a:r>
              <a:rPr lang="en-GB" dirty="0"/>
              <a:t> di </a:t>
            </a:r>
            <a:r>
              <a:rPr lang="en-GB" dirty="0" err="1"/>
              <a:t>stimare</a:t>
            </a:r>
            <a:r>
              <a:rPr lang="en-GB" dirty="0"/>
              <a:t> le </a:t>
            </a:r>
            <a:r>
              <a:rPr lang="en-GB" dirty="0" err="1"/>
              <a:t>perdite</a:t>
            </a:r>
            <a:r>
              <a:rPr lang="en-GB" dirty="0"/>
              <a:t> </a:t>
            </a:r>
            <a:r>
              <a:rPr lang="en-GB" dirty="0" err="1"/>
              <a:t>subite</a:t>
            </a:r>
            <a:r>
              <a:rPr lang="en-GB" dirty="0"/>
              <a:t> </a:t>
            </a:r>
            <a:r>
              <a:rPr lang="en-GB" dirty="0" err="1"/>
              <a:t>dall’azienda</a:t>
            </a:r>
            <a:r>
              <a:rPr lang="en-GB" dirty="0"/>
              <a:t> </a:t>
            </a:r>
            <a:r>
              <a:rPr lang="en-GB" dirty="0" err="1"/>
              <a:t>agricola</a:t>
            </a:r>
            <a:endParaRPr lang="en-GB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AGRIDE come </a:t>
            </a:r>
            <a:r>
              <a:rPr lang="en-GB" dirty="0" err="1"/>
              <a:t>strumento</a:t>
            </a:r>
            <a:r>
              <a:rPr lang="en-GB" dirty="0"/>
              <a:t> per la </a:t>
            </a:r>
            <a:r>
              <a:rPr lang="en-GB" dirty="0" err="1"/>
              <a:t>mappatura</a:t>
            </a:r>
            <a:r>
              <a:rPr lang="en-GB" dirty="0"/>
              <a:t> del </a:t>
            </a:r>
            <a:r>
              <a:rPr lang="en-GB" dirty="0" err="1"/>
              <a:t>danno</a:t>
            </a:r>
            <a:r>
              <a:rPr lang="en-GB" dirty="0"/>
              <a:t> (e </a:t>
            </a:r>
            <a:r>
              <a:rPr lang="en-GB" dirty="0" err="1"/>
              <a:t>rischio</a:t>
            </a:r>
            <a:r>
              <a:rPr lang="en-GB" dirty="0"/>
              <a:t>) </a:t>
            </a:r>
            <a:r>
              <a:rPr lang="en-GB" dirty="0" err="1"/>
              <a:t>alluvionale</a:t>
            </a:r>
            <a:r>
              <a:rPr lang="en-GB" dirty="0"/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432EE38-AC46-45E0-80CA-B8AC238068DA}"/>
              </a:ext>
            </a:extLst>
          </p:cNvPr>
          <p:cNvSpPr txBox="1"/>
          <p:nvPr/>
        </p:nvSpPr>
        <p:spPr>
          <a:xfrm>
            <a:off x="230002" y="4111331"/>
            <a:ext cx="11808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dirty="0" err="1"/>
              <a:t>Possibili</a:t>
            </a:r>
            <a:r>
              <a:rPr lang="en-GB" u="sng" dirty="0"/>
              <a:t> </a:t>
            </a:r>
            <a:r>
              <a:rPr lang="en-GB" u="sng" dirty="0" err="1"/>
              <a:t>applicazioni</a:t>
            </a:r>
            <a:r>
              <a:rPr lang="en-GB" u="sng" dirty="0"/>
              <a:t> di AGRIDE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Mappatura</a:t>
            </a:r>
            <a:r>
              <a:rPr lang="en-US" dirty="0"/>
              <a:t> del </a:t>
            </a:r>
            <a:r>
              <a:rPr lang="en-US" dirty="0" err="1"/>
              <a:t>danno</a:t>
            </a:r>
            <a:r>
              <a:rPr lang="en-US" dirty="0"/>
              <a:t> (e </a:t>
            </a:r>
            <a:r>
              <a:rPr lang="en-US" dirty="0" err="1"/>
              <a:t>rischio</a:t>
            </a:r>
            <a:r>
              <a:rPr lang="en-US" dirty="0"/>
              <a:t>) </a:t>
            </a:r>
            <a:r>
              <a:rPr lang="en-US" dirty="0" err="1"/>
              <a:t>alluvionale</a:t>
            </a:r>
            <a:r>
              <a:rPr lang="en-US" dirty="0"/>
              <a:t> per PGRA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Strumento</a:t>
            </a:r>
            <a:r>
              <a:rPr lang="en-US" dirty="0"/>
              <a:t> a </a:t>
            </a:r>
            <a:r>
              <a:rPr lang="en-US" dirty="0" err="1"/>
              <a:t>supporto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CBA per la </a:t>
            </a:r>
            <a:r>
              <a:rPr lang="en-US" dirty="0" err="1"/>
              <a:t>scelta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misure</a:t>
            </a:r>
            <a:r>
              <a:rPr lang="en-US" dirty="0"/>
              <a:t> di </a:t>
            </a:r>
            <a:r>
              <a:rPr lang="en-US" dirty="0" err="1"/>
              <a:t>mitigazione</a:t>
            </a:r>
            <a:r>
              <a:rPr lang="en-US" dirty="0"/>
              <a:t>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Strumento</a:t>
            </a:r>
            <a:r>
              <a:rPr lang="en-US" dirty="0"/>
              <a:t> a </a:t>
            </a:r>
            <a:r>
              <a:rPr lang="en-US" dirty="0" err="1"/>
              <a:t>supporto</a:t>
            </a:r>
            <a:r>
              <a:rPr lang="en-US" dirty="0"/>
              <a:t> 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scelte</a:t>
            </a:r>
            <a:r>
              <a:rPr lang="en-US" dirty="0"/>
              <a:t> </a:t>
            </a:r>
            <a:r>
              <a:rPr lang="en-US" dirty="0" err="1"/>
              <a:t>decisionali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aziende</a:t>
            </a:r>
            <a:r>
              <a:rPr lang="en-US" dirty="0"/>
              <a:t> </a:t>
            </a:r>
            <a:r>
              <a:rPr lang="en-US" dirty="0" err="1"/>
              <a:t>agricole</a:t>
            </a:r>
            <a:r>
              <a:rPr lang="en-US" dirty="0"/>
              <a:t> verso </a:t>
            </a:r>
            <a:r>
              <a:rPr lang="en-US" dirty="0" err="1"/>
              <a:t>pratiche</a:t>
            </a:r>
            <a:r>
              <a:rPr lang="en-US" dirty="0"/>
              <a:t> </a:t>
            </a:r>
            <a:r>
              <a:rPr lang="en-US" dirty="0" err="1"/>
              <a:t>colturali</a:t>
            </a:r>
            <a:r>
              <a:rPr lang="en-US" dirty="0"/>
              <a:t>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resilienti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21804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0209DFC-47D5-4A5C-A9FB-62AF5F527539}"/>
              </a:ext>
            </a:extLst>
          </p:cNvPr>
          <p:cNvSpPr/>
          <p:nvPr/>
        </p:nvSpPr>
        <p:spPr>
          <a:xfrm>
            <a:off x="159488" y="6358871"/>
            <a:ext cx="978196" cy="3599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52AE9D-B099-4AED-A432-7A21DAF17267}"/>
              </a:ext>
            </a:extLst>
          </p:cNvPr>
          <p:cNvSpPr txBox="1"/>
          <p:nvPr/>
        </p:nvSpPr>
        <p:spPr>
          <a:xfrm>
            <a:off x="384695" y="6316942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A.R. Scorzini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7D2AC3F-5B06-4F78-BCF1-E05E47D3F2A9}"/>
              </a:ext>
            </a:extLst>
          </p:cNvPr>
          <p:cNvSpPr txBox="1"/>
          <p:nvPr/>
        </p:nvSpPr>
        <p:spPr>
          <a:xfrm>
            <a:off x="230699" y="1622702"/>
            <a:ext cx="11808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dirty="0" err="1"/>
              <a:t>Sviluppi</a:t>
            </a:r>
            <a:r>
              <a:rPr lang="en-GB" u="sng" dirty="0"/>
              <a:t> </a:t>
            </a:r>
            <a:r>
              <a:rPr lang="en-GB" u="sng" dirty="0" err="1"/>
              <a:t>futuri</a:t>
            </a:r>
            <a:endParaRPr lang="en-GB" u="sng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err="1"/>
              <a:t>Migliore</a:t>
            </a:r>
            <a:r>
              <a:rPr lang="en-GB" dirty="0"/>
              <a:t> </a:t>
            </a:r>
            <a:r>
              <a:rPr lang="en-GB" dirty="0" err="1"/>
              <a:t>comprensione</a:t>
            </a:r>
            <a:r>
              <a:rPr lang="en-GB" dirty="0"/>
              <a:t> di </a:t>
            </a:r>
            <a:r>
              <a:rPr lang="en-GB" dirty="0" err="1"/>
              <a:t>alcuni</a:t>
            </a:r>
            <a:r>
              <a:rPr lang="en-GB" dirty="0"/>
              <a:t> </a:t>
            </a:r>
            <a:r>
              <a:rPr lang="en-GB" b="1" dirty="0" err="1"/>
              <a:t>meccanismi</a:t>
            </a:r>
            <a:r>
              <a:rPr lang="en-GB" b="1" dirty="0"/>
              <a:t> di </a:t>
            </a:r>
            <a:r>
              <a:rPr lang="en-GB" b="1" dirty="0" err="1"/>
              <a:t>danneggiamento</a:t>
            </a:r>
            <a:r>
              <a:rPr lang="en-GB" b="1" dirty="0"/>
              <a:t>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ad </a:t>
            </a:r>
            <a:r>
              <a:rPr lang="en-GB" dirty="0" err="1"/>
              <a:t>esempio</a:t>
            </a:r>
            <a:r>
              <a:rPr lang="en-GB" dirty="0"/>
              <a:t>, </a:t>
            </a:r>
            <a:r>
              <a:rPr lang="en-GB" dirty="0" err="1"/>
              <a:t>modellazione</a:t>
            </a:r>
            <a:r>
              <a:rPr lang="en-GB" dirty="0"/>
              <a:t> del </a:t>
            </a:r>
            <a:r>
              <a:rPr lang="en-GB" dirty="0" err="1"/>
              <a:t>danno</a:t>
            </a:r>
            <a:r>
              <a:rPr lang="en-GB" dirty="0"/>
              <a:t> al </a:t>
            </a:r>
            <a:r>
              <a:rPr lang="en-GB" dirty="0" err="1"/>
              <a:t>suolo</a:t>
            </a:r>
            <a:r>
              <a:rPr lang="en-GB" dirty="0"/>
              <a:t> ed </a:t>
            </a:r>
            <a:r>
              <a:rPr lang="en-GB" dirty="0" err="1"/>
              <a:t>effetti</a:t>
            </a:r>
            <a:r>
              <a:rPr lang="en-GB" dirty="0"/>
              <a:t> </a:t>
            </a:r>
            <a:r>
              <a:rPr lang="en-GB" dirty="0" err="1"/>
              <a:t>sulle</a:t>
            </a:r>
            <a:r>
              <a:rPr lang="en-GB" dirty="0"/>
              <a:t> </a:t>
            </a:r>
            <a:r>
              <a:rPr lang="en-GB" dirty="0" err="1"/>
              <a:t>colture</a:t>
            </a:r>
            <a:r>
              <a:rPr lang="en-GB" dirty="0"/>
              <a:t> o influenza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parametri</a:t>
            </a:r>
            <a:r>
              <a:rPr lang="en-GB" dirty="0"/>
              <a:t> </a:t>
            </a:r>
            <a:r>
              <a:rPr lang="en-GB" dirty="0" err="1"/>
              <a:t>idraulici</a:t>
            </a:r>
            <a:r>
              <a:rPr lang="en-GB" dirty="0"/>
              <a:t> </a:t>
            </a:r>
            <a:r>
              <a:rPr lang="en-GB" dirty="0" err="1"/>
              <a:t>sulla</a:t>
            </a:r>
            <a:r>
              <a:rPr lang="en-GB" dirty="0"/>
              <a:t> </a:t>
            </a:r>
            <a:r>
              <a:rPr lang="en-GB" dirty="0" err="1"/>
              <a:t>diminuzione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qualità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produzione</a:t>
            </a:r>
            <a:endParaRPr lang="en-GB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 err="1"/>
              <a:t>Validazione</a:t>
            </a:r>
            <a:r>
              <a:rPr lang="en-GB" dirty="0"/>
              <a:t> del </a:t>
            </a:r>
            <a:r>
              <a:rPr lang="en-GB" dirty="0" err="1"/>
              <a:t>modello</a:t>
            </a:r>
            <a:r>
              <a:rPr lang="en-GB" dirty="0"/>
              <a:t> (</a:t>
            </a:r>
            <a:r>
              <a:rPr lang="en-GB" dirty="0" err="1"/>
              <a:t>necessità</a:t>
            </a:r>
            <a:r>
              <a:rPr lang="en-GB" dirty="0"/>
              <a:t> di </a:t>
            </a:r>
            <a:r>
              <a:rPr lang="en-GB" dirty="0" err="1"/>
              <a:t>dati</a:t>
            </a:r>
            <a:r>
              <a:rPr lang="en-GB" dirty="0"/>
              <a:t> ex-post per la </a:t>
            </a:r>
            <a:r>
              <a:rPr lang="en-GB" dirty="0" err="1"/>
              <a:t>validazione</a:t>
            </a:r>
            <a:r>
              <a:rPr lang="en-GB" dirty="0"/>
              <a:t>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err="1"/>
              <a:t>Estensione</a:t>
            </a:r>
            <a:r>
              <a:rPr lang="en-GB" dirty="0"/>
              <a:t> del </a:t>
            </a:r>
            <a:r>
              <a:rPr lang="en-GB" dirty="0" err="1"/>
              <a:t>modello</a:t>
            </a:r>
            <a:r>
              <a:rPr lang="en-GB" dirty="0"/>
              <a:t> ad </a:t>
            </a:r>
            <a:r>
              <a:rPr lang="en-GB" b="1" dirty="0" err="1"/>
              <a:t>altre</a:t>
            </a:r>
            <a:r>
              <a:rPr lang="en-GB" b="1" dirty="0"/>
              <a:t> </a:t>
            </a:r>
            <a:r>
              <a:rPr lang="en-GB" b="1" dirty="0" err="1"/>
              <a:t>tipologie</a:t>
            </a:r>
            <a:r>
              <a:rPr lang="en-GB" b="1" dirty="0"/>
              <a:t> </a:t>
            </a:r>
            <a:r>
              <a:rPr lang="en-GB" b="1" dirty="0" err="1"/>
              <a:t>colturali</a:t>
            </a:r>
            <a:r>
              <a:rPr lang="en-GB" b="1" dirty="0"/>
              <a:t> </a:t>
            </a:r>
            <a:r>
              <a:rPr lang="en-GB" dirty="0"/>
              <a:t>(es. </a:t>
            </a:r>
            <a:r>
              <a:rPr lang="en-GB" dirty="0" err="1"/>
              <a:t>piante</a:t>
            </a:r>
            <a:r>
              <a:rPr lang="en-GB" dirty="0"/>
              <a:t> </a:t>
            </a:r>
            <a:r>
              <a:rPr lang="en-GB" dirty="0" err="1"/>
              <a:t>perenni</a:t>
            </a:r>
            <a:r>
              <a:rPr lang="en-GB" dirty="0"/>
              <a:t>) e ad </a:t>
            </a:r>
            <a:r>
              <a:rPr lang="en-GB" b="1" dirty="0" err="1"/>
              <a:t>altre</a:t>
            </a:r>
            <a:r>
              <a:rPr lang="en-GB" b="1" dirty="0"/>
              <a:t> </a:t>
            </a:r>
            <a:r>
              <a:rPr lang="en-GB" b="1" dirty="0" err="1"/>
              <a:t>componenti</a:t>
            </a:r>
            <a:r>
              <a:rPr lang="en-GB" b="1" dirty="0"/>
              <a:t> </a:t>
            </a:r>
            <a:r>
              <a:rPr lang="en-GB" b="1" dirty="0" err="1"/>
              <a:t>dell’azienda</a:t>
            </a:r>
            <a:r>
              <a:rPr lang="en-GB" b="1" dirty="0"/>
              <a:t> </a:t>
            </a:r>
            <a:r>
              <a:rPr lang="en-GB" b="1" dirty="0" err="1"/>
              <a:t>agricola</a:t>
            </a:r>
            <a:r>
              <a:rPr lang="en-GB" dirty="0"/>
              <a:t>                (</a:t>
            </a:r>
            <a:r>
              <a:rPr lang="en-GB" dirty="0" err="1"/>
              <a:t>implementazione</a:t>
            </a:r>
            <a:r>
              <a:rPr lang="en-GB" dirty="0"/>
              <a:t> </a:t>
            </a:r>
            <a:r>
              <a:rPr lang="en-GB" dirty="0" err="1"/>
              <a:t>modello</a:t>
            </a:r>
            <a:r>
              <a:rPr lang="en-GB" dirty="0"/>
              <a:t> </a:t>
            </a:r>
            <a:r>
              <a:rPr lang="en-GB" dirty="0" err="1"/>
              <a:t>concettuale</a:t>
            </a:r>
            <a:r>
              <a:rPr lang="en-GB" dirty="0"/>
              <a:t> </a:t>
            </a:r>
            <a:r>
              <a:rPr lang="en-GB" u="sng" dirty="0" err="1"/>
              <a:t>bestiame</a:t>
            </a:r>
            <a:r>
              <a:rPr lang="en-GB" dirty="0"/>
              <a:t>; </a:t>
            </a:r>
            <a:r>
              <a:rPr lang="en-GB" dirty="0" err="1"/>
              <a:t>scorte</a:t>
            </a:r>
            <a:r>
              <a:rPr lang="en-GB" dirty="0"/>
              <a:t>; </a:t>
            </a:r>
            <a:r>
              <a:rPr lang="en-GB" dirty="0" err="1"/>
              <a:t>attrezzature</a:t>
            </a:r>
            <a:r>
              <a:rPr lang="en-GB" dirty="0"/>
              <a:t> e </a:t>
            </a:r>
            <a:r>
              <a:rPr lang="en-GB" dirty="0" err="1"/>
              <a:t>macchinari</a:t>
            </a:r>
            <a:r>
              <a:rPr lang="en-GB" dirty="0"/>
              <a:t>; </a:t>
            </a:r>
            <a:r>
              <a:rPr lang="en-GB" dirty="0" err="1"/>
              <a:t>strutture</a:t>
            </a:r>
            <a:r>
              <a:rPr lang="en-GB" dirty="0"/>
              <a:t> e </a:t>
            </a:r>
            <a:r>
              <a:rPr lang="en-GB" dirty="0" err="1"/>
              <a:t>infrastrutture</a:t>
            </a:r>
            <a:r>
              <a:rPr lang="en-GB" dirty="0"/>
              <a:t> </a:t>
            </a:r>
            <a:r>
              <a:rPr lang="en-GB" dirty="0" err="1"/>
              <a:t>aziendali</a:t>
            </a:r>
            <a:r>
              <a:rPr lang="en-GB" dirty="0"/>
              <a:t>)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103CCFAE-C9DF-4DB3-9EE4-D2605425C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</p:spPr>
        <p:txBody>
          <a:bodyPr/>
          <a:lstStyle/>
          <a:p>
            <a:r>
              <a:rPr lang="en-GB" dirty="0" err="1"/>
              <a:t>Conclusioni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1058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 </a:t>
            </a:r>
            <a:r>
              <a:rPr lang="en-GB" dirty="0" err="1"/>
              <a:t>modello</a:t>
            </a:r>
            <a:r>
              <a:rPr lang="en-GB" dirty="0"/>
              <a:t> di </a:t>
            </a:r>
            <a:r>
              <a:rPr lang="en-GB" dirty="0" err="1"/>
              <a:t>danno</a:t>
            </a:r>
            <a:r>
              <a:rPr lang="en-GB" dirty="0"/>
              <a:t> per </a:t>
            </a:r>
            <a:r>
              <a:rPr lang="en-GB" dirty="0" err="1"/>
              <a:t>l’agricoltura</a:t>
            </a:r>
            <a:r>
              <a:rPr lang="en-GB" dirty="0"/>
              <a:t>: </a:t>
            </a:r>
            <a:r>
              <a:rPr lang="en-GB" dirty="0" err="1"/>
              <a:t>motivazioni</a:t>
            </a:r>
            <a:r>
              <a:rPr lang="en-GB" dirty="0"/>
              <a:t>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0209DFC-47D5-4A5C-A9FB-62AF5F527539}"/>
              </a:ext>
            </a:extLst>
          </p:cNvPr>
          <p:cNvSpPr/>
          <p:nvPr/>
        </p:nvSpPr>
        <p:spPr>
          <a:xfrm>
            <a:off x="159488" y="6358871"/>
            <a:ext cx="978196" cy="3599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52AE9D-B099-4AED-A432-7A21DAF17267}"/>
              </a:ext>
            </a:extLst>
          </p:cNvPr>
          <p:cNvSpPr txBox="1"/>
          <p:nvPr/>
        </p:nvSpPr>
        <p:spPr>
          <a:xfrm>
            <a:off x="384695" y="6316942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A.R. Scorzini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D80E8F2-08DC-4355-BEA1-16ABFB169361}"/>
              </a:ext>
            </a:extLst>
          </p:cNvPr>
          <p:cNvSpPr txBox="1"/>
          <p:nvPr/>
        </p:nvSpPr>
        <p:spPr>
          <a:xfrm>
            <a:off x="232093" y="1355871"/>
            <a:ext cx="1180730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u="sng" dirty="0"/>
              <a:t>Ridotta</a:t>
            </a:r>
            <a:r>
              <a:rPr lang="en-GB" u="sng" dirty="0"/>
              <a:t> </a:t>
            </a:r>
            <a:r>
              <a:rPr lang="en-GB" u="sng" dirty="0" err="1"/>
              <a:t>disponibilità</a:t>
            </a:r>
            <a:r>
              <a:rPr lang="en-GB" u="sng" dirty="0"/>
              <a:t> in </a:t>
            </a:r>
            <a:r>
              <a:rPr lang="en-GB" u="sng" dirty="0" err="1"/>
              <a:t>letteratura</a:t>
            </a:r>
            <a:r>
              <a:rPr lang="en-GB" u="sng" dirty="0"/>
              <a:t> di </a:t>
            </a:r>
            <a:r>
              <a:rPr lang="en-GB" u="sng" dirty="0" err="1"/>
              <a:t>modelli</a:t>
            </a:r>
            <a:r>
              <a:rPr lang="en-GB" u="sng" dirty="0"/>
              <a:t> per la </a:t>
            </a:r>
            <a:r>
              <a:rPr lang="en-GB" u="sng" dirty="0" err="1"/>
              <a:t>valutazione</a:t>
            </a:r>
            <a:r>
              <a:rPr lang="en-GB" u="sng" dirty="0"/>
              <a:t> del </a:t>
            </a:r>
            <a:r>
              <a:rPr lang="en-GB" u="sng" dirty="0" err="1"/>
              <a:t>danno</a:t>
            </a:r>
            <a:r>
              <a:rPr lang="en-GB" u="sng" dirty="0"/>
              <a:t> al </a:t>
            </a:r>
            <a:r>
              <a:rPr lang="en-GB" u="sng" dirty="0" err="1"/>
              <a:t>settore</a:t>
            </a:r>
            <a:r>
              <a:rPr lang="en-GB" u="sng" dirty="0"/>
              <a:t> </a:t>
            </a:r>
            <a:r>
              <a:rPr lang="en-GB" u="sng" dirty="0" err="1"/>
              <a:t>agricolo</a:t>
            </a:r>
            <a:r>
              <a:rPr lang="en-GB" u="sng" dirty="0"/>
              <a:t> per </a:t>
            </a:r>
            <a:r>
              <a:rPr lang="en-GB" u="sng" dirty="0" err="1"/>
              <a:t>tre</a:t>
            </a:r>
            <a:r>
              <a:rPr lang="en-GB" u="sng" dirty="0"/>
              <a:t> </a:t>
            </a:r>
            <a:r>
              <a:rPr lang="en-GB" u="sng" dirty="0" err="1"/>
              <a:t>principali</a:t>
            </a:r>
            <a:r>
              <a:rPr lang="en-GB" u="sng" dirty="0"/>
              <a:t> </a:t>
            </a:r>
            <a:r>
              <a:rPr lang="en-GB" u="sng" dirty="0" err="1"/>
              <a:t>ragioni</a:t>
            </a:r>
            <a:r>
              <a:rPr lang="en-GB" u="sng" dirty="0"/>
              <a:t>: 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it-IT" b="1" dirty="0"/>
              <a:t>(Percepita) minore importanza dei danni all’agricoltura </a:t>
            </a:r>
            <a:r>
              <a:rPr lang="it-IT" dirty="0"/>
              <a:t>rispetto agli altri settori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it-IT" b="1" dirty="0"/>
              <a:t>Scarsa disponibilità di dati empirici ex-post </a:t>
            </a:r>
            <a:r>
              <a:rPr lang="it-IT" dirty="0"/>
              <a:t>su cui basare lo sviluppo di modelli di danno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dirty="0"/>
              <a:t>Incentivi assicurativi al settore agricolo </a:t>
            </a:r>
            <a:r>
              <a:rPr lang="it-IT" dirty="0"/>
              <a:t>hanno</a:t>
            </a:r>
            <a:r>
              <a:rPr lang="it-IT" b="1" dirty="0"/>
              <a:t> </a:t>
            </a:r>
            <a:r>
              <a:rPr lang="it-IT" dirty="0"/>
              <a:t>indotto molte pubbliche amministrazioni responsabili per il ristoro dei danni a porre minore attenzione al settore agricolo</a:t>
            </a:r>
          </a:p>
          <a:p>
            <a:endParaRPr lang="en-US" dirty="0"/>
          </a:p>
          <a:p>
            <a:r>
              <a:rPr lang="en-US" u="sng" dirty="0"/>
              <a:t>I </a:t>
            </a:r>
            <a:r>
              <a:rPr lang="en-US" u="sng" dirty="0" err="1"/>
              <a:t>modelli</a:t>
            </a:r>
            <a:r>
              <a:rPr lang="en-US" u="sng" dirty="0"/>
              <a:t> </a:t>
            </a:r>
            <a:r>
              <a:rPr lang="en-US" u="sng" dirty="0" err="1"/>
              <a:t>esistenti</a:t>
            </a:r>
            <a:r>
              <a:rPr lang="en-US" u="sng" dirty="0"/>
              <a:t> non </a:t>
            </a:r>
            <a:r>
              <a:rPr lang="en-US" u="sng" dirty="0" err="1"/>
              <a:t>sono</a:t>
            </a:r>
            <a:r>
              <a:rPr lang="en-US" u="sng" dirty="0"/>
              <a:t> </a:t>
            </a:r>
            <a:r>
              <a:rPr lang="en-US" u="sng" dirty="0" err="1"/>
              <a:t>pochi</a:t>
            </a:r>
            <a:r>
              <a:rPr lang="en-US" u="sng" dirty="0"/>
              <a:t> solo dal punto di vista </a:t>
            </a:r>
            <a:r>
              <a:rPr lang="en-US" u="sng" dirty="0" err="1"/>
              <a:t>quantatitavo</a:t>
            </a:r>
            <a:r>
              <a:rPr lang="en-US" u="sng" dirty="0"/>
              <a:t>, ma </a:t>
            </a:r>
            <a:r>
              <a:rPr lang="en-US" u="sng" dirty="0" err="1"/>
              <a:t>spesso</a:t>
            </a:r>
            <a:r>
              <a:rPr lang="en-US" u="sng" dirty="0"/>
              <a:t> </a:t>
            </a:r>
            <a:r>
              <a:rPr lang="en-US" u="sng" dirty="0" err="1"/>
              <a:t>sono</a:t>
            </a:r>
            <a:r>
              <a:rPr lang="en-US" u="sng" dirty="0"/>
              <a:t> </a:t>
            </a:r>
            <a:r>
              <a:rPr lang="en-US" u="sng" dirty="0" err="1"/>
              <a:t>anche</a:t>
            </a:r>
            <a:r>
              <a:rPr lang="en-US" u="sng" dirty="0"/>
              <a:t> </a:t>
            </a:r>
            <a:r>
              <a:rPr lang="en-US" u="sng" dirty="0" err="1"/>
              <a:t>scarsamente</a:t>
            </a:r>
            <a:r>
              <a:rPr lang="en-US" u="sng" dirty="0"/>
              <a:t> </a:t>
            </a:r>
            <a:r>
              <a:rPr lang="en-US" u="sng" dirty="0" err="1"/>
              <a:t>documentati</a:t>
            </a:r>
            <a:r>
              <a:rPr lang="en-US" u="sng" dirty="0"/>
              <a:t>, </a:t>
            </a:r>
            <a:r>
              <a:rPr lang="en-US" u="sng" dirty="0" err="1"/>
              <a:t>basati</a:t>
            </a:r>
            <a:r>
              <a:rPr lang="en-US" u="sng" dirty="0"/>
              <a:t> </a:t>
            </a:r>
            <a:r>
              <a:rPr lang="en-US" u="sng" dirty="0" err="1"/>
              <a:t>su</a:t>
            </a:r>
            <a:r>
              <a:rPr lang="en-US" u="sng" dirty="0"/>
              <a:t> </a:t>
            </a:r>
            <a:r>
              <a:rPr lang="en-US" u="sng" dirty="0" err="1"/>
              <a:t>ipotesi</a:t>
            </a:r>
            <a:r>
              <a:rPr lang="en-US" u="sng" dirty="0"/>
              <a:t> </a:t>
            </a:r>
            <a:r>
              <a:rPr lang="it-IT" u="sng" dirty="0"/>
              <a:t>estremamente</a:t>
            </a:r>
            <a:r>
              <a:rPr lang="en-US" u="sng" dirty="0"/>
              <a:t> </a:t>
            </a:r>
            <a:r>
              <a:rPr lang="en-US" u="sng" dirty="0" err="1"/>
              <a:t>semplificate</a:t>
            </a:r>
            <a:r>
              <a:rPr lang="en-US" u="sng" dirty="0"/>
              <a:t> e/o con </a:t>
            </a:r>
            <a:r>
              <a:rPr lang="en-US" u="sng" dirty="0" err="1"/>
              <a:t>applicabilità</a:t>
            </a:r>
            <a:r>
              <a:rPr lang="en-US" u="sng" dirty="0"/>
              <a:t> a </a:t>
            </a:r>
            <a:r>
              <a:rPr lang="en-US" u="sng" dirty="0" err="1"/>
              <a:t>scala</a:t>
            </a:r>
            <a:r>
              <a:rPr lang="en-US" u="sng" dirty="0"/>
              <a:t> locale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2222AF8-326D-4607-9013-FDFCB24740BE}"/>
              </a:ext>
            </a:extLst>
          </p:cNvPr>
          <p:cNvSpPr txBox="1"/>
          <p:nvPr/>
        </p:nvSpPr>
        <p:spPr>
          <a:xfrm>
            <a:off x="232093" y="4794733"/>
            <a:ext cx="1180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u="sng" dirty="0">
                <a:solidFill>
                  <a:srgbClr val="C00000"/>
                </a:solidFill>
              </a:rPr>
              <a:t>Obiettivo</a:t>
            </a:r>
          </a:p>
          <a:p>
            <a:pPr algn="ctr"/>
            <a:r>
              <a:rPr lang="en-GB" dirty="0" err="1">
                <a:solidFill>
                  <a:srgbClr val="C00000"/>
                </a:solidFill>
              </a:rPr>
              <a:t>Sviluppo</a:t>
            </a:r>
            <a:r>
              <a:rPr lang="en-GB" dirty="0">
                <a:solidFill>
                  <a:srgbClr val="C00000"/>
                </a:solidFill>
              </a:rPr>
              <a:t> di un </a:t>
            </a:r>
            <a:r>
              <a:rPr lang="en-GB" dirty="0" err="1">
                <a:solidFill>
                  <a:srgbClr val="C00000"/>
                </a:solidFill>
              </a:rPr>
              <a:t>modello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concettuale</a:t>
            </a:r>
            <a:r>
              <a:rPr lang="en-GB" dirty="0">
                <a:solidFill>
                  <a:srgbClr val="C00000"/>
                </a:solidFill>
              </a:rPr>
              <a:t> per la </a:t>
            </a:r>
            <a:r>
              <a:rPr lang="en-GB" dirty="0" err="1">
                <a:solidFill>
                  <a:srgbClr val="C00000"/>
                </a:solidFill>
              </a:rPr>
              <a:t>valutazione</a:t>
            </a:r>
            <a:r>
              <a:rPr lang="en-GB" dirty="0">
                <a:solidFill>
                  <a:srgbClr val="C00000"/>
                </a:solidFill>
              </a:rPr>
              <a:t> del </a:t>
            </a:r>
            <a:r>
              <a:rPr lang="en-GB" dirty="0" err="1">
                <a:solidFill>
                  <a:srgbClr val="C00000"/>
                </a:solidFill>
              </a:rPr>
              <a:t>danno</a:t>
            </a:r>
            <a:r>
              <a:rPr lang="en-GB" dirty="0">
                <a:solidFill>
                  <a:srgbClr val="C00000"/>
                </a:solidFill>
              </a:rPr>
              <a:t> al </a:t>
            </a:r>
            <a:r>
              <a:rPr lang="en-GB" dirty="0" err="1">
                <a:solidFill>
                  <a:srgbClr val="C00000"/>
                </a:solidFill>
              </a:rPr>
              <a:t>settore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agricolo</a:t>
            </a:r>
            <a:r>
              <a:rPr lang="en-GB" dirty="0">
                <a:solidFill>
                  <a:srgbClr val="C00000"/>
                </a:solidFill>
              </a:rPr>
              <a:t>, </a:t>
            </a:r>
            <a:r>
              <a:rPr lang="en-GB" dirty="0" err="1">
                <a:solidFill>
                  <a:srgbClr val="C00000"/>
                </a:solidFill>
              </a:rPr>
              <a:t>attraverso</a:t>
            </a:r>
            <a:r>
              <a:rPr lang="en-GB" dirty="0">
                <a:solidFill>
                  <a:srgbClr val="C00000"/>
                </a:solidFill>
              </a:rPr>
              <a:t> un </a:t>
            </a:r>
            <a:r>
              <a:rPr lang="en-GB" dirty="0" err="1">
                <a:solidFill>
                  <a:srgbClr val="C00000"/>
                </a:solidFill>
              </a:rPr>
              <a:t>approccio</a:t>
            </a:r>
            <a:r>
              <a:rPr lang="en-GB" dirty="0">
                <a:solidFill>
                  <a:srgbClr val="C00000"/>
                </a:solidFill>
              </a:rPr>
              <a:t> expert-based  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AGRIDE</a:t>
            </a: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F23BBA3F-9ABF-4B88-BADB-3931BCF52DB4}"/>
              </a:ext>
            </a:extLst>
          </p:cNvPr>
          <p:cNvSpPr/>
          <p:nvPr/>
        </p:nvSpPr>
        <p:spPr>
          <a:xfrm>
            <a:off x="5955756" y="4249933"/>
            <a:ext cx="357187" cy="480437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728FA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017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 </a:t>
            </a:r>
            <a:r>
              <a:rPr lang="en-GB" dirty="0" err="1"/>
              <a:t>modello</a:t>
            </a:r>
            <a:r>
              <a:rPr lang="en-GB" dirty="0"/>
              <a:t> di </a:t>
            </a:r>
            <a:r>
              <a:rPr lang="en-GB" dirty="0" err="1"/>
              <a:t>danno</a:t>
            </a:r>
            <a:r>
              <a:rPr lang="en-GB" dirty="0"/>
              <a:t> per </a:t>
            </a:r>
            <a:r>
              <a:rPr lang="en-GB" dirty="0" err="1"/>
              <a:t>l’agricoltura</a:t>
            </a:r>
            <a:r>
              <a:rPr lang="en-GB" dirty="0"/>
              <a:t>: </a:t>
            </a:r>
            <a:r>
              <a:rPr lang="en-GB" dirty="0" err="1"/>
              <a:t>motivazioni</a:t>
            </a:r>
            <a:r>
              <a:rPr lang="en-GB" dirty="0"/>
              <a:t>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0209DFC-47D5-4A5C-A9FB-62AF5F527539}"/>
              </a:ext>
            </a:extLst>
          </p:cNvPr>
          <p:cNvSpPr/>
          <p:nvPr/>
        </p:nvSpPr>
        <p:spPr>
          <a:xfrm>
            <a:off x="159488" y="6358871"/>
            <a:ext cx="978196" cy="3599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52AE9D-B099-4AED-A432-7A21DAF17267}"/>
              </a:ext>
            </a:extLst>
          </p:cNvPr>
          <p:cNvSpPr txBox="1"/>
          <p:nvPr/>
        </p:nvSpPr>
        <p:spPr>
          <a:xfrm>
            <a:off x="384695" y="6316942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A.R. Scorzini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C96BFBF-1FB7-4BEE-8BF1-E9CA96C37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512" y="848606"/>
            <a:ext cx="9022976" cy="560683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96BF82D-A07F-4D50-BC63-3EB796EC75F6}"/>
              </a:ext>
            </a:extLst>
          </p:cNvPr>
          <p:cNvSpPr/>
          <p:nvPr/>
        </p:nvSpPr>
        <p:spPr>
          <a:xfrm>
            <a:off x="3953933" y="3953933"/>
            <a:ext cx="4910667" cy="2175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E355A2B-5CA4-4436-B011-F36A7080E380}"/>
              </a:ext>
            </a:extLst>
          </p:cNvPr>
          <p:cNvSpPr/>
          <p:nvPr/>
        </p:nvSpPr>
        <p:spPr>
          <a:xfrm>
            <a:off x="3850787" y="6129867"/>
            <a:ext cx="4910667" cy="72813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A901B94-0344-4B42-9C6E-B3710708A847}"/>
              </a:ext>
            </a:extLst>
          </p:cNvPr>
          <p:cNvSpPr/>
          <p:nvPr/>
        </p:nvSpPr>
        <p:spPr>
          <a:xfrm>
            <a:off x="1727200" y="4940373"/>
            <a:ext cx="2226733" cy="7281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D51194ED-6352-4290-B480-065E7C826DDC}"/>
              </a:ext>
            </a:extLst>
          </p:cNvPr>
          <p:cNvSpPr/>
          <p:nvPr/>
        </p:nvSpPr>
        <p:spPr>
          <a:xfrm flipV="1">
            <a:off x="2500313" y="4999565"/>
            <a:ext cx="357187" cy="480437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728FA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6ADCBD18-45AF-431F-8242-56DFE19D2374}"/>
              </a:ext>
            </a:extLst>
          </p:cNvPr>
          <p:cNvSpPr/>
          <p:nvPr/>
        </p:nvSpPr>
        <p:spPr>
          <a:xfrm flipV="1">
            <a:off x="4295246" y="3953933"/>
            <a:ext cx="357187" cy="480437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728FA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381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0209DFC-47D5-4A5C-A9FB-62AF5F527539}"/>
              </a:ext>
            </a:extLst>
          </p:cNvPr>
          <p:cNvSpPr/>
          <p:nvPr/>
        </p:nvSpPr>
        <p:spPr>
          <a:xfrm>
            <a:off x="159488" y="6358871"/>
            <a:ext cx="978196" cy="3599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52AE9D-B099-4AED-A432-7A21DAF17267}"/>
              </a:ext>
            </a:extLst>
          </p:cNvPr>
          <p:cNvSpPr txBox="1"/>
          <p:nvPr/>
        </p:nvSpPr>
        <p:spPr>
          <a:xfrm>
            <a:off x="384695" y="6316942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A.R. Scorzini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5FF273-9AE0-4FBE-B81D-B9EF2A8A5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258" r="3515" b="-968"/>
          <a:stretch/>
        </p:blipFill>
        <p:spPr>
          <a:xfrm>
            <a:off x="6564853" y="139166"/>
            <a:ext cx="5473149" cy="663067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8EAC6F9-A9DA-44E4-9A3B-1222A6783FA4}"/>
              </a:ext>
            </a:extLst>
          </p:cNvPr>
          <p:cNvSpPr txBox="1"/>
          <p:nvPr/>
        </p:nvSpPr>
        <p:spPr>
          <a:xfrm>
            <a:off x="1534590" y="2644037"/>
            <a:ext cx="3385415" cy="369332"/>
          </a:xfrm>
          <a:prstGeom prst="rect">
            <a:avLst/>
          </a:prstGeom>
          <a:solidFill>
            <a:srgbClr val="FEEBAD"/>
          </a:solidFill>
          <a:ln>
            <a:solidFill>
              <a:srgbClr val="FEEBAD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GB" dirty="0" err="1"/>
              <a:t>Danno</a:t>
            </a:r>
            <a:r>
              <a:rPr lang="en-GB" dirty="0"/>
              <a:t> </a:t>
            </a:r>
            <a:r>
              <a:rPr lang="en-GB" dirty="0" err="1"/>
              <a:t>fisico</a:t>
            </a:r>
            <a:r>
              <a:rPr lang="en-GB" dirty="0"/>
              <a:t> </a:t>
            </a:r>
            <a:r>
              <a:rPr lang="en-GB" dirty="0" err="1"/>
              <a:t>alle</a:t>
            </a:r>
            <a:r>
              <a:rPr lang="en-GB" dirty="0"/>
              <a:t> </a:t>
            </a:r>
            <a:r>
              <a:rPr lang="en-GB" dirty="0" err="1"/>
              <a:t>colture</a:t>
            </a:r>
            <a:r>
              <a:rPr lang="en-GB" dirty="0"/>
              <a:t> e al </a:t>
            </a:r>
            <a:r>
              <a:rPr lang="en-GB" dirty="0" err="1"/>
              <a:t>suolo</a:t>
            </a:r>
            <a:endParaRPr lang="en-GB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5324402-0615-496A-BCA2-63FE1004114F}"/>
              </a:ext>
            </a:extLst>
          </p:cNvPr>
          <p:cNvSpPr txBox="1"/>
          <p:nvPr/>
        </p:nvSpPr>
        <p:spPr>
          <a:xfrm>
            <a:off x="2066071" y="4366705"/>
            <a:ext cx="2311210" cy="646331"/>
          </a:xfrm>
          <a:prstGeom prst="rect">
            <a:avLst/>
          </a:prstGeom>
          <a:solidFill>
            <a:srgbClr val="D1E7C3"/>
          </a:solidFill>
          <a:ln>
            <a:solidFill>
              <a:srgbClr val="D1E7C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GB" dirty="0" err="1"/>
              <a:t>Danno</a:t>
            </a:r>
            <a:r>
              <a:rPr lang="en-GB" dirty="0"/>
              <a:t> </a:t>
            </a:r>
            <a:r>
              <a:rPr lang="en-GB" dirty="0" err="1"/>
              <a:t>economico</a:t>
            </a:r>
            <a:r>
              <a:rPr lang="en-GB" dirty="0"/>
              <a:t> per </a:t>
            </a:r>
          </a:p>
          <a:p>
            <a:pPr algn="ctr"/>
            <a:r>
              <a:rPr lang="en-GB" dirty="0" err="1"/>
              <a:t>l’attività</a:t>
            </a:r>
            <a:r>
              <a:rPr lang="en-GB" dirty="0"/>
              <a:t> </a:t>
            </a:r>
            <a:r>
              <a:rPr lang="en-GB" dirty="0" err="1"/>
              <a:t>agricola</a:t>
            </a:r>
            <a:endParaRPr lang="en-GB" dirty="0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48310C88-19EC-444C-A1BE-979C5370D3D1}"/>
              </a:ext>
            </a:extLst>
          </p:cNvPr>
          <p:cNvSpPr/>
          <p:nvPr/>
        </p:nvSpPr>
        <p:spPr>
          <a:xfrm>
            <a:off x="3043073" y="3240675"/>
            <a:ext cx="357187" cy="904704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728FA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9559218-A4F5-424D-BE60-E56264F0A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</p:spPr>
        <p:txBody>
          <a:bodyPr/>
          <a:lstStyle/>
          <a:p>
            <a:r>
              <a:rPr lang="en-GB" dirty="0"/>
              <a:t>Il </a:t>
            </a:r>
            <a:r>
              <a:rPr lang="en-GB" dirty="0" err="1"/>
              <a:t>modello</a:t>
            </a:r>
            <a:r>
              <a:rPr lang="en-GB" dirty="0"/>
              <a:t> </a:t>
            </a:r>
            <a:r>
              <a:rPr lang="en-GB" dirty="0" err="1"/>
              <a:t>concettuale</a:t>
            </a:r>
            <a:r>
              <a:rPr lang="en-GB" dirty="0"/>
              <a:t> di AGRIDE-c</a:t>
            </a:r>
          </a:p>
        </p:txBody>
      </p:sp>
    </p:spTree>
    <p:extLst>
      <p:ext uri="{BB962C8B-B14F-4D97-AF65-F5344CB8AC3E}">
        <p14:creationId xmlns:p14="http://schemas.microsoft.com/office/powerpoint/2010/main" val="4079586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 </a:t>
            </a:r>
            <a:r>
              <a:rPr lang="en-GB" dirty="0" err="1"/>
              <a:t>modello</a:t>
            </a:r>
            <a:r>
              <a:rPr lang="en-GB" dirty="0"/>
              <a:t> </a:t>
            </a:r>
            <a:r>
              <a:rPr lang="en-GB" dirty="0" err="1"/>
              <a:t>concettuale</a:t>
            </a:r>
            <a:r>
              <a:rPr lang="en-GB" dirty="0"/>
              <a:t> di AGRIDE-c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0209DFC-47D5-4A5C-A9FB-62AF5F527539}"/>
              </a:ext>
            </a:extLst>
          </p:cNvPr>
          <p:cNvSpPr/>
          <p:nvPr/>
        </p:nvSpPr>
        <p:spPr>
          <a:xfrm>
            <a:off x="159488" y="6358871"/>
            <a:ext cx="978196" cy="3599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52AE9D-B099-4AED-A432-7A21DAF17267}"/>
              </a:ext>
            </a:extLst>
          </p:cNvPr>
          <p:cNvSpPr txBox="1"/>
          <p:nvPr/>
        </p:nvSpPr>
        <p:spPr>
          <a:xfrm>
            <a:off x="384695" y="6316942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A.R. Scorzini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985E16FD-120C-42F7-9773-F6279C3FB680}"/>
              </a:ext>
            </a:extLst>
          </p:cNvPr>
          <p:cNvGrpSpPr/>
          <p:nvPr/>
        </p:nvGrpSpPr>
        <p:grpSpPr>
          <a:xfrm>
            <a:off x="761847" y="2111291"/>
            <a:ext cx="5372503" cy="3192153"/>
            <a:chOff x="7704371" y="2236241"/>
            <a:chExt cx="3384210" cy="3192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asellaDiTesto 14">
                  <a:extLst>
                    <a:ext uri="{FF2B5EF4-FFF2-40B4-BE49-F238E27FC236}">
                      <a16:creationId xmlns:a16="http://schemas.microsoft.com/office/drawing/2014/main" id="{F771C1C0-F7D9-49E2-A5A3-7178728959F0}"/>
                    </a:ext>
                  </a:extLst>
                </p:cNvPr>
                <p:cNvSpPr txBox="1"/>
                <p:nvPr/>
              </p:nvSpPr>
              <p:spPr>
                <a:xfrm>
                  <a:off x="7787836" y="2236241"/>
                  <a:ext cx="3300745" cy="26597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𝐺𝑃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𝑛𝑜𝑓𝑙𝑜𝑜𝑑</m:t>
                            </m:r>
                          </m:sub>
                        </m:s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𝐺𝑃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𝑓𝑙𝑜𝑜𝑑</m:t>
                            </m:r>
                          </m:sub>
                        </m:s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−∆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𝑃𝐶</m:t>
                        </m:r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4" name="CasellaDiTesto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7836" y="2236241"/>
                  <a:ext cx="3300745" cy="265970"/>
                </a:xfrm>
                <a:prstGeom prst="rect">
                  <a:avLst/>
                </a:prstGeom>
                <a:blipFill>
                  <a:blip r:embed="rId3"/>
                  <a:stretch>
                    <a:fillRect l="-1397" b="-25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asellaDiTesto 16">
                  <a:extLst>
                    <a:ext uri="{FF2B5EF4-FFF2-40B4-BE49-F238E27FC236}">
                      <a16:creationId xmlns:a16="http://schemas.microsoft.com/office/drawing/2014/main" id="{0A35FAA5-3C76-4B5A-8EC6-9184B32BE555}"/>
                    </a:ext>
                  </a:extLst>
                </p:cNvPr>
                <p:cNvSpPr txBox="1"/>
                <p:nvPr/>
              </p:nvSpPr>
              <p:spPr>
                <a:xfrm>
                  <a:off x="7787836" y="2752019"/>
                  <a:ext cx="1288366" cy="5304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num>
                          <m:den>
                            <m:sSub>
                              <m:sSubPr>
                                <m:ctrlP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𝐺𝑃</m:t>
                                </m:r>
                              </m:e>
                              <m:sub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𝑛𝑜𝑓𝑙𝑜𝑜𝑑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9" name="CasellaDiTesto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7836" y="2752019"/>
                  <a:ext cx="1288366" cy="53040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CasellaDiTesto 18">
                  <a:extLst>
                    <a:ext uri="{FF2B5EF4-FFF2-40B4-BE49-F238E27FC236}">
                      <a16:creationId xmlns:a16="http://schemas.microsoft.com/office/drawing/2014/main" id="{DCF39972-3611-4B0C-B1B4-8BF2BE9450EF}"/>
                    </a:ext>
                  </a:extLst>
                </p:cNvPr>
                <p:cNvSpPr txBox="1"/>
                <p:nvPr/>
              </p:nvSpPr>
              <p:spPr>
                <a:xfrm>
                  <a:off x="7704371" y="3781789"/>
                  <a:ext cx="1832257" cy="16466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lang="it-IT" sz="1600" dirty="0">
                      <a:latin typeface="Cambria Math" panose="02040503050406030204" pitchFamily="18" charset="0"/>
                    </a:rPr>
                    <a:t>dove:</a:t>
                  </a:r>
                </a:p>
                <a:p>
                  <a:pPr marL="285750" indent="-285750">
                    <a:buFont typeface="Cambria Math" panose="02040503050406030204" pitchFamily="18" charset="0"/>
                    <a:buChar char="‐"/>
                  </a:pPr>
                  <a14:m>
                    <m:oMath xmlns:m="http://schemas.openxmlformats.org/officeDocument/2006/math">
                      <m:r>
                        <a:rPr lang="it-IT" sz="1600" i="1">
                          <a:latin typeface="Cambria Math" panose="02040503050406030204" pitchFamily="18" charset="0"/>
                        </a:rPr>
                        <m:t>𝐷</m:t>
                      </m:r>
                    </m:oMath>
                  </a14:m>
                  <a:r>
                    <a:rPr lang="en-GB" sz="1600" dirty="0"/>
                    <a:t> = </a:t>
                  </a:r>
                  <a:r>
                    <a:rPr lang="en-GB" sz="1600" dirty="0" err="1"/>
                    <a:t>danno</a:t>
                  </a:r>
                  <a:r>
                    <a:rPr lang="en-GB" sz="1600" dirty="0"/>
                    <a:t> </a:t>
                  </a:r>
                  <a:r>
                    <a:rPr lang="en-GB" sz="1600" dirty="0" err="1"/>
                    <a:t>assoluto</a:t>
                  </a:r>
                  <a:endParaRPr lang="en-GB" sz="1600" dirty="0"/>
                </a:p>
                <a:p>
                  <a:pPr marL="285750" indent="-285750">
                    <a:buFontTx/>
                    <a:buChar char="‐"/>
                  </a:pPr>
                  <a14:m>
                    <m:oMath xmlns:m="http://schemas.openxmlformats.org/officeDocument/2006/math">
                      <m:r>
                        <a:rPr lang="it-IT" sz="16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GB" sz="1600" dirty="0"/>
                    <a:t> = </a:t>
                  </a:r>
                  <a:r>
                    <a:rPr lang="en-GB" sz="1600" dirty="0" err="1"/>
                    <a:t>danno</a:t>
                  </a:r>
                  <a:r>
                    <a:rPr lang="en-GB" sz="1600" dirty="0"/>
                    <a:t> </a:t>
                  </a:r>
                  <a:r>
                    <a:rPr lang="en-GB" sz="1600" dirty="0" err="1"/>
                    <a:t>relativo</a:t>
                  </a:r>
                  <a:endParaRPr lang="en-GB" sz="1600" dirty="0"/>
                </a:p>
                <a:p>
                  <a:pPr marL="285750" indent="-285750">
                    <a:buFontTx/>
                    <a:buChar char="‐"/>
                  </a:pPr>
                  <a14:m>
                    <m:oMath xmlns:m="http://schemas.openxmlformats.org/officeDocument/2006/math">
                      <m:r>
                        <a:rPr lang="it-IT" sz="1600" i="1">
                          <a:latin typeface="Cambria Math" panose="02040503050406030204" pitchFamily="18" charset="0"/>
                        </a:rPr>
                        <m:t>𝐺𝑃</m:t>
                      </m:r>
                      <m:r>
                        <a:rPr lang="it-IT" sz="16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GB" sz="1600" dirty="0"/>
                    <a:t>= utile </a:t>
                  </a:r>
                  <a:r>
                    <a:rPr lang="en-GB" sz="1600" dirty="0" err="1"/>
                    <a:t>lordo</a:t>
                  </a:r>
                  <a:r>
                    <a:rPr lang="en-GB" sz="1600" dirty="0"/>
                    <a:t> (</a:t>
                  </a:r>
                  <a:r>
                    <a:rPr lang="en-GB" sz="1600" i="1" dirty="0"/>
                    <a:t>gross profit</a:t>
                  </a:r>
                  <a:r>
                    <a:rPr lang="en-GB" sz="1600" dirty="0"/>
                    <a:t>)</a:t>
                  </a:r>
                </a:p>
                <a:p>
                  <a:pPr marL="285750" indent="-285750">
                    <a:buFontTx/>
                    <a:buChar char="‐"/>
                  </a:pPr>
                  <a14:m>
                    <m:oMath xmlns:m="http://schemas.openxmlformats.org/officeDocument/2006/math">
                      <m:r>
                        <a:rPr lang="it-IT" sz="16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16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GB" sz="1600" dirty="0"/>
                    <a:t>= </a:t>
                  </a:r>
                  <a:r>
                    <a:rPr lang="en-GB" sz="1600" dirty="0" err="1"/>
                    <a:t>ricavi</a:t>
                  </a:r>
                  <a:r>
                    <a:rPr lang="en-GB" sz="1600" dirty="0"/>
                    <a:t> (</a:t>
                  </a:r>
                  <a:r>
                    <a:rPr lang="en-GB" sz="1600" i="1" dirty="0"/>
                    <a:t>turnover</a:t>
                  </a:r>
                  <a:r>
                    <a:rPr lang="en-GB" sz="1600" dirty="0"/>
                    <a:t>)</a:t>
                  </a:r>
                </a:p>
                <a:p>
                  <a:pPr marL="285750" indent="-285750">
                    <a:buFontTx/>
                    <a:buChar char="‐"/>
                  </a:pPr>
                  <a14:m>
                    <m:oMath xmlns:m="http://schemas.openxmlformats.org/officeDocument/2006/math">
                      <m:r>
                        <a:rPr lang="it-IT" sz="1600" i="1">
                          <a:latin typeface="Cambria Math" panose="02040503050406030204" pitchFamily="18" charset="0"/>
                        </a:rPr>
                        <m:t>𝑃𝐶</m:t>
                      </m:r>
                      <m:r>
                        <a:rPr lang="it-IT" sz="16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GB" sz="1600" dirty="0"/>
                    <a:t>= </a:t>
                  </a:r>
                  <a:r>
                    <a:rPr lang="en-GB" sz="1600" dirty="0" err="1"/>
                    <a:t>costi</a:t>
                  </a:r>
                  <a:r>
                    <a:rPr lang="en-GB" sz="1600" dirty="0"/>
                    <a:t> di </a:t>
                  </a:r>
                  <a:r>
                    <a:rPr lang="en-GB" sz="1600" dirty="0" err="1"/>
                    <a:t>produzione</a:t>
                  </a:r>
                  <a:endParaRPr lang="en-GB" sz="1600" dirty="0"/>
                </a:p>
              </p:txBody>
            </p:sp>
          </mc:Choice>
          <mc:Fallback>
            <p:sp>
              <p:nvSpPr>
                <p:cNvPr id="19" name="CasellaDiTesto 18">
                  <a:extLst>
                    <a:ext uri="{FF2B5EF4-FFF2-40B4-BE49-F238E27FC236}">
                      <a16:creationId xmlns:a16="http://schemas.microsoft.com/office/drawing/2014/main" id="{DCF39972-3611-4B0C-B1B4-8BF2BE9450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4371" y="3781789"/>
                  <a:ext cx="1832257" cy="1646605"/>
                </a:xfrm>
                <a:prstGeom prst="rect">
                  <a:avLst/>
                </a:prstGeom>
                <a:blipFill>
                  <a:blip r:embed="rId5"/>
                  <a:stretch>
                    <a:fillRect l="-1258" t="-1481" b="-407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Immagine 19">
            <a:extLst>
              <a:ext uri="{FF2B5EF4-FFF2-40B4-BE49-F238E27FC236}">
                <a16:creationId xmlns:a16="http://schemas.microsoft.com/office/drawing/2014/main" id="{CA879C19-75C9-4291-B45E-DD2E2770DA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258" r="3515" b="-968"/>
          <a:stretch/>
        </p:blipFill>
        <p:spPr>
          <a:xfrm>
            <a:off x="6564853" y="139166"/>
            <a:ext cx="5473149" cy="663067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Freccia angolare in su 20">
            <a:extLst>
              <a:ext uri="{FF2B5EF4-FFF2-40B4-BE49-F238E27FC236}">
                <a16:creationId xmlns:a16="http://schemas.microsoft.com/office/drawing/2014/main" id="{E9B7F6EB-2BF4-495F-8ED5-703237BA1EAD}"/>
              </a:ext>
            </a:extLst>
          </p:cNvPr>
          <p:cNvSpPr/>
          <p:nvPr/>
        </p:nvSpPr>
        <p:spPr>
          <a:xfrm flipH="1">
            <a:off x="3345226" y="5338733"/>
            <a:ext cx="3549273" cy="1253767"/>
          </a:xfrm>
          <a:prstGeom prst="bentUpArrow">
            <a:avLst>
              <a:gd name="adj1" fmla="val 6203"/>
              <a:gd name="adj2" fmla="val 11734"/>
              <a:gd name="adj3" fmla="val 19148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9000">
                <a:schemeClr val="accent2">
                  <a:lumMod val="0"/>
                  <a:lumOff val="100000"/>
                </a:schemeClr>
              </a:gs>
              <a:gs pos="100000">
                <a:srgbClr val="FEC8C8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728FA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431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0209DFC-47D5-4A5C-A9FB-62AF5F527539}"/>
              </a:ext>
            </a:extLst>
          </p:cNvPr>
          <p:cNvSpPr/>
          <p:nvPr/>
        </p:nvSpPr>
        <p:spPr>
          <a:xfrm>
            <a:off x="159488" y="6358871"/>
            <a:ext cx="978196" cy="3599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52AE9D-B099-4AED-A432-7A21DAF17267}"/>
              </a:ext>
            </a:extLst>
          </p:cNvPr>
          <p:cNvSpPr txBox="1"/>
          <p:nvPr/>
        </p:nvSpPr>
        <p:spPr>
          <a:xfrm>
            <a:off x="384695" y="6316942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A.R. Scorzini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20F24EB-9F6C-4917-A814-C6C10851D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258" r="3515" b="-968"/>
          <a:stretch/>
        </p:blipFill>
        <p:spPr>
          <a:xfrm>
            <a:off x="6564853" y="139166"/>
            <a:ext cx="5473149" cy="663067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3D8A3F4-27EB-437B-B041-0C3B5E196E25}"/>
              </a:ext>
            </a:extLst>
          </p:cNvPr>
          <p:cNvSpPr txBox="1"/>
          <p:nvPr/>
        </p:nvSpPr>
        <p:spPr>
          <a:xfrm>
            <a:off x="145746" y="1507906"/>
            <a:ext cx="6202018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La </a:t>
            </a:r>
            <a:r>
              <a:rPr lang="it-IT" b="1" dirty="0"/>
              <a:t>struttura</a:t>
            </a:r>
            <a:r>
              <a:rPr lang="it-IT" dirty="0"/>
              <a:t> del modello concettuale ha </a:t>
            </a:r>
            <a:r>
              <a:rPr lang="it-IT" b="1" dirty="0"/>
              <a:t>validità generale</a:t>
            </a:r>
          </a:p>
          <a:p>
            <a:pPr algn="ctr"/>
            <a:r>
              <a:rPr lang="it-IT" b="1" dirty="0"/>
              <a:t> </a:t>
            </a:r>
            <a:r>
              <a:rPr lang="it-IT" dirty="0"/>
              <a:t>e può quindi essere applicata in </a:t>
            </a:r>
            <a:r>
              <a:rPr lang="it-IT" b="1" dirty="0"/>
              <a:t>contesti diversi</a:t>
            </a:r>
          </a:p>
          <a:p>
            <a:pPr algn="ctr">
              <a:spcAft>
                <a:spcPts val="600"/>
              </a:spcAft>
            </a:pPr>
            <a:endParaRPr lang="en-GB" dirty="0"/>
          </a:p>
          <a:p>
            <a:pPr algn="ctr">
              <a:spcAft>
                <a:spcPts val="600"/>
              </a:spcAft>
            </a:pPr>
            <a:r>
              <a:rPr lang="en-GB" dirty="0"/>
              <a:t>I </a:t>
            </a:r>
            <a:r>
              <a:rPr lang="en-GB" b="1" dirty="0" err="1"/>
              <a:t>singoli</a:t>
            </a:r>
            <a:r>
              <a:rPr lang="en-GB" b="1" dirty="0"/>
              <a:t> </a:t>
            </a:r>
            <a:r>
              <a:rPr lang="en-GB" b="1" dirty="0" err="1"/>
              <a:t>modelli</a:t>
            </a:r>
            <a:r>
              <a:rPr lang="en-GB" dirty="0"/>
              <a:t> </a:t>
            </a:r>
            <a:r>
              <a:rPr lang="en-GB" dirty="0" err="1"/>
              <a:t>devono</a:t>
            </a:r>
            <a:r>
              <a:rPr lang="en-GB" dirty="0"/>
              <a:t> </a:t>
            </a:r>
            <a:r>
              <a:rPr lang="en-GB" dirty="0" err="1"/>
              <a:t>necessariamente</a:t>
            </a:r>
            <a:r>
              <a:rPr lang="en-GB" dirty="0"/>
              <a:t> </a:t>
            </a:r>
            <a:r>
              <a:rPr lang="en-GB" dirty="0" err="1"/>
              <a:t>essere</a:t>
            </a:r>
            <a:r>
              <a:rPr lang="en-GB" dirty="0"/>
              <a:t> </a:t>
            </a:r>
            <a:r>
              <a:rPr lang="en-GB" b="1" dirty="0" err="1"/>
              <a:t>specializzati</a:t>
            </a:r>
            <a:r>
              <a:rPr lang="en-GB" b="1" dirty="0"/>
              <a:t> al </a:t>
            </a:r>
            <a:r>
              <a:rPr lang="en-GB" b="1" dirty="0" err="1"/>
              <a:t>contesto</a:t>
            </a:r>
            <a:r>
              <a:rPr lang="en-GB" dirty="0"/>
              <a:t> </a:t>
            </a:r>
            <a:r>
              <a:rPr lang="en-GB" dirty="0" err="1"/>
              <a:t>analizzato</a:t>
            </a:r>
            <a:r>
              <a:rPr lang="en-GB" dirty="0"/>
              <a:t>, </a:t>
            </a:r>
            <a:r>
              <a:rPr lang="en-GB" dirty="0" err="1"/>
              <a:t>essendo</a:t>
            </a:r>
            <a:r>
              <a:rPr lang="en-GB" dirty="0"/>
              <a:t>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danno</a:t>
            </a:r>
            <a:r>
              <a:rPr lang="en-GB" dirty="0"/>
              <a:t> </a:t>
            </a:r>
            <a:r>
              <a:rPr lang="en-GB" dirty="0" err="1"/>
              <a:t>alle</a:t>
            </a:r>
            <a:r>
              <a:rPr lang="en-GB" dirty="0"/>
              <a:t> </a:t>
            </a:r>
            <a:r>
              <a:rPr lang="en-GB" dirty="0" err="1"/>
              <a:t>colture</a:t>
            </a:r>
            <a:r>
              <a:rPr lang="en-GB" dirty="0"/>
              <a:t> </a:t>
            </a:r>
            <a:r>
              <a:rPr lang="en-GB" dirty="0" err="1"/>
              <a:t>funzione</a:t>
            </a:r>
            <a:r>
              <a:rPr lang="en-GB" dirty="0"/>
              <a:t> di una </a:t>
            </a:r>
            <a:r>
              <a:rPr lang="en-GB" dirty="0" err="1"/>
              <a:t>serie</a:t>
            </a:r>
            <a:r>
              <a:rPr lang="en-GB" dirty="0"/>
              <a:t> di </a:t>
            </a:r>
            <a:r>
              <a:rPr lang="en-GB" dirty="0" err="1"/>
              <a:t>variabili</a:t>
            </a:r>
            <a:r>
              <a:rPr lang="en-GB" dirty="0"/>
              <a:t> non </a:t>
            </a:r>
            <a:r>
              <a:rPr lang="en-GB" dirty="0" err="1"/>
              <a:t>generalizzabili</a:t>
            </a:r>
            <a:r>
              <a:rPr lang="en-US" dirty="0"/>
              <a:t> </a:t>
            </a:r>
            <a:r>
              <a:rPr lang="en-GB" dirty="0"/>
              <a:t>(</a:t>
            </a:r>
            <a:r>
              <a:rPr lang="en-GB" dirty="0" err="1"/>
              <a:t>clima</a:t>
            </a:r>
            <a:r>
              <a:rPr lang="en-GB" dirty="0"/>
              <a:t>, </a:t>
            </a:r>
            <a:r>
              <a:rPr lang="en-GB" dirty="0" err="1"/>
              <a:t>calendari</a:t>
            </a:r>
            <a:r>
              <a:rPr lang="en-GB" dirty="0"/>
              <a:t> </a:t>
            </a:r>
            <a:r>
              <a:rPr lang="en-GB" dirty="0" err="1"/>
              <a:t>colturali</a:t>
            </a:r>
            <a:r>
              <a:rPr lang="en-GB" dirty="0"/>
              <a:t>, rese e </a:t>
            </a:r>
            <a:r>
              <a:rPr lang="en-GB" dirty="0" err="1"/>
              <a:t>prezzi</a:t>
            </a:r>
            <a:r>
              <a:rPr lang="en-GB" dirty="0"/>
              <a:t> </a:t>
            </a: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colture</a:t>
            </a:r>
            <a:r>
              <a:rPr lang="en-GB" dirty="0"/>
              <a:t>, </a:t>
            </a:r>
            <a:r>
              <a:rPr lang="en-GB" dirty="0" err="1"/>
              <a:t>modalità</a:t>
            </a:r>
            <a:r>
              <a:rPr lang="en-GB" dirty="0"/>
              <a:t> e </a:t>
            </a:r>
            <a:r>
              <a:rPr lang="en-GB" dirty="0" err="1"/>
              <a:t>costi</a:t>
            </a:r>
            <a:r>
              <a:rPr lang="en-GB" dirty="0"/>
              <a:t> </a:t>
            </a: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operazioni</a:t>
            </a:r>
            <a:r>
              <a:rPr lang="en-GB" dirty="0"/>
              <a:t> </a:t>
            </a:r>
            <a:r>
              <a:rPr lang="en-GB" dirty="0" err="1"/>
              <a:t>colturali</a:t>
            </a:r>
            <a:r>
              <a:rPr lang="en-GB" dirty="0"/>
              <a:t>)</a:t>
            </a:r>
          </a:p>
          <a:p>
            <a:pPr algn="ctr"/>
            <a:endParaRPr lang="en-GB" b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FDA2024-310D-4A68-8997-4CFBBD735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267" y="4111222"/>
            <a:ext cx="469433" cy="57917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07E90C72-2E07-47E5-B014-F5D431D00CF2}"/>
              </a:ext>
            </a:extLst>
          </p:cNvPr>
          <p:cNvSpPr/>
          <p:nvPr/>
        </p:nvSpPr>
        <p:spPr>
          <a:xfrm>
            <a:off x="1325917" y="4920392"/>
            <a:ext cx="4297715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b="1" dirty="0" err="1"/>
              <a:t>Esempio</a:t>
            </a:r>
            <a:r>
              <a:rPr lang="en-GB" b="1" dirty="0"/>
              <a:t> di </a:t>
            </a:r>
            <a:r>
              <a:rPr lang="en-GB" b="1" dirty="0" err="1"/>
              <a:t>implementazione</a:t>
            </a:r>
            <a:r>
              <a:rPr lang="en-GB" b="1" dirty="0"/>
              <a:t> di AGRIDE-c </a:t>
            </a:r>
          </a:p>
          <a:p>
            <a:pPr algn="ctr">
              <a:spcAft>
                <a:spcPts val="600"/>
              </a:spcAft>
            </a:pPr>
            <a:r>
              <a:rPr lang="en-GB" b="1" dirty="0"/>
              <a:t>per la </a:t>
            </a:r>
            <a:r>
              <a:rPr lang="en-GB" b="1" dirty="0" err="1"/>
              <a:t>Pianura</a:t>
            </a:r>
            <a:r>
              <a:rPr lang="en-GB" b="1" dirty="0"/>
              <a:t> </a:t>
            </a:r>
            <a:r>
              <a:rPr lang="en-GB" b="1" dirty="0" err="1"/>
              <a:t>Padana</a:t>
            </a:r>
            <a:endParaRPr lang="en-GB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AF3D941F-1854-439D-AF2C-12A66C65E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</p:spPr>
        <p:txBody>
          <a:bodyPr/>
          <a:lstStyle/>
          <a:p>
            <a:r>
              <a:rPr lang="en-GB" dirty="0"/>
              <a:t>Il </a:t>
            </a:r>
            <a:r>
              <a:rPr lang="en-GB" dirty="0" err="1"/>
              <a:t>modello</a:t>
            </a:r>
            <a:r>
              <a:rPr lang="en-GB" dirty="0"/>
              <a:t> </a:t>
            </a:r>
            <a:r>
              <a:rPr lang="en-GB" dirty="0" err="1"/>
              <a:t>concettuale</a:t>
            </a:r>
            <a:r>
              <a:rPr lang="en-GB" dirty="0"/>
              <a:t> di AGRIDE-c</a:t>
            </a:r>
          </a:p>
        </p:txBody>
      </p:sp>
    </p:spTree>
    <p:extLst>
      <p:ext uri="{BB962C8B-B14F-4D97-AF65-F5344CB8AC3E}">
        <p14:creationId xmlns:p14="http://schemas.microsoft.com/office/powerpoint/2010/main" val="733964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0209DFC-47D5-4A5C-A9FB-62AF5F527539}"/>
              </a:ext>
            </a:extLst>
          </p:cNvPr>
          <p:cNvSpPr/>
          <p:nvPr/>
        </p:nvSpPr>
        <p:spPr>
          <a:xfrm>
            <a:off x="159488" y="6358871"/>
            <a:ext cx="978196" cy="3599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52AE9D-B099-4AED-A432-7A21DAF17267}"/>
              </a:ext>
            </a:extLst>
          </p:cNvPr>
          <p:cNvSpPr txBox="1"/>
          <p:nvPr/>
        </p:nvSpPr>
        <p:spPr>
          <a:xfrm>
            <a:off x="384695" y="6316942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A.R. Scorzini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B45CC29-2E10-42BB-ABA3-18C555737B04}"/>
              </a:ext>
            </a:extLst>
          </p:cNvPr>
          <p:cNvSpPr txBox="1"/>
          <p:nvPr/>
        </p:nvSpPr>
        <p:spPr>
          <a:xfrm>
            <a:off x="539164" y="1414462"/>
            <a:ext cx="11339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Provincia</a:t>
            </a:r>
            <a:r>
              <a:rPr lang="en-GB" b="1" dirty="0"/>
              <a:t> di Lodi </a:t>
            </a:r>
            <a:r>
              <a:rPr lang="en-GB" dirty="0" err="1"/>
              <a:t>assunta</a:t>
            </a:r>
            <a:r>
              <a:rPr lang="en-GB" dirty="0"/>
              <a:t> come </a:t>
            </a:r>
            <a:r>
              <a:rPr lang="en-GB" dirty="0" err="1"/>
              <a:t>rappresentativa</a:t>
            </a:r>
            <a:r>
              <a:rPr lang="en-GB" dirty="0"/>
              <a:t> in termini di </a:t>
            </a:r>
            <a:r>
              <a:rPr lang="en-GB" dirty="0" err="1"/>
              <a:t>caratteristiche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fenomeni</a:t>
            </a:r>
            <a:r>
              <a:rPr lang="en-GB" dirty="0"/>
              <a:t> </a:t>
            </a:r>
            <a:r>
              <a:rPr lang="en-GB" dirty="0" err="1"/>
              <a:t>alluvionali</a:t>
            </a:r>
            <a:r>
              <a:rPr lang="en-GB" dirty="0"/>
              <a:t> e </a:t>
            </a: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coltivazioni</a:t>
            </a:r>
            <a:r>
              <a:rPr lang="en-GB" dirty="0"/>
              <a:t> </a:t>
            </a:r>
          </a:p>
          <a:p>
            <a:r>
              <a:rPr lang="en-GB" dirty="0" err="1"/>
              <a:t>presenti</a:t>
            </a:r>
            <a:r>
              <a:rPr lang="en-GB" dirty="0"/>
              <a:t> </a:t>
            </a:r>
            <a:r>
              <a:rPr lang="en-GB" dirty="0" err="1"/>
              <a:t>nella</a:t>
            </a:r>
            <a:r>
              <a:rPr lang="en-GB" dirty="0"/>
              <a:t> </a:t>
            </a:r>
            <a:r>
              <a:rPr lang="en-GB" dirty="0" err="1"/>
              <a:t>Pianura</a:t>
            </a:r>
            <a:r>
              <a:rPr lang="en-GB" dirty="0"/>
              <a:t> </a:t>
            </a:r>
            <a:r>
              <a:rPr lang="en-GB" dirty="0" err="1"/>
              <a:t>Padana</a:t>
            </a:r>
            <a:r>
              <a:rPr lang="en-GB" dirty="0"/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78C1289-2BD2-4335-A849-3B27C606A6E9}"/>
              </a:ext>
            </a:extLst>
          </p:cNvPr>
          <p:cNvSpPr txBox="1"/>
          <p:nvPr/>
        </p:nvSpPr>
        <p:spPr>
          <a:xfrm>
            <a:off x="539165" y="2218689"/>
            <a:ext cx="47186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u="sng" dirty="0" err="1"/>
              <a:t>Caratteristiche</a:t>
            </a:r>
            <a:r>
              <a:rPr lang="en-GB" u="sng" dirty="0"/>
              <a:t> </a:t>
            </a:r>
            <a:r>
              <a:rPr lang="en-GB" u="sng" dirty="0" err="1"/>
              <a:t>fenomeni</a:t>
            </a:r>
            <a:r>
              <a:rPr lang="en-GB" u="sng" dirty="0"/>
              <a:t> </a:t>
            </a:r>
            <a:r>
              <a:rPr lang="en-GB" u="sng" dirty="0" err="1"/>
              <a:t>alluvionali</a:t>
            </a:r>
            <a:endParaRPr lang="en-GB" u="sng" dirty="0"/>
          </a:p>
          <a:p>
            <a:pPr algn="just"/>
            <a:r>
              <a:rPr lang="en-GB" dirty="0" err="1"/>
              <a:t>Analisi</a:t>
            </a:r>
            <a:r>
              <a:rPr lang="en-GB" dirty="0"/>
              <a:t> </a:t>
            </a:r>
            <a:r>
              <a:rPr lang="en-GB" dirty="0" err="1"/>
              <a:t>dell’evento</a:t>
            </a:r>
            <a:r>
              <a:rPr lang="en-GB" dirty="0"/>
              <a:t> del </a:t>
            </a:r>
            <a:r>
              <a:rPr lang="en-GB" dirty="0" err="1"/>
              <a:t>Novembre</a:t>
            </a:r>
            <a:r>
              <a:rPr lang="en-GB" dirty="0"/>
              <a:t> 2002 → </a:t>
            </a:r>
            <a:r>
              <a:rPr lang="en-GB" i="1" dirty="0"/>
              <a:t>riverine flood</a:t>
            </a:r>
            <a:r>
              <a:rPr lang="en-GB" dirty="0"/>
              <a:t>: </a:t>
            </a:r>
            <a:r>
              <a:rPr lang="en-US" dirty="0" err="1"/>
              <a:t>altezze</a:t>
            </a:r>
            <a:r>
              <a:rPr lang="en-US" dirty="0"/>
              <a:t> </a:t>
            </a:r>
            <a:r>
              <a:rPr lang="en-US" dirty="0" err="1"/>
              <a:t>d’acqua</a:t>
            </a:r>
            <a:r>
              <a:rPr lang="en-US" dirty="0"/>
              <a:t> medio/</a:t>
            </a:r>
            <a:r>
              <a:rPr lang="en-US" dirty="0" err="1"/>
              <a:t>alte</a:t>
            </a:r>
            <a:r>
              <a:rPr lang="en-US" dirty="0"/>
              <a:t>, </a:t>
            </a:r>
            <a:r>
              <a:rPr lang="en-US" dirty="0" err="1"/>
              <a:t>velocità</a:t>
            </a:r>
            <a:r>
              <a:rPr lang="en-US" dirty="0"/>
              <a:t> medio/</a:t>
            </a:r>
            <a:r>
              <a:rPr lang="en-US" dirty="0" err="1"/>
              <a:t>basse</a:t>
            </a:r>
            <a:r>
              <a:rPr lang="en-US" dirty="0"/>
              <a:t>, </a:t>
            </a:r>
            <a:r>
              <a:rPr lang="en-US" dirty="0" err="1"/>
              <a:t>trasporto</a:t>
            </a:r>
            <a:r>
              <a:rPr lang="en-US" dirty="0"/>
              <a:t> </a:t>
            </a:r>
            <a:r>
              <a:rPr lang="en-US" dirty="0" err="1"/>
              <a:t>solido</a:t>
            </a:r>
            <a:r>
              <a:rPr lang="en-US" dirty="0"/>
              <a:t> </a:t>
            </a:r>
            <a:r>
              <a:rPr lang="en-US" dirty="0" err="1"/>
              <a:t>limitato</a:t>
            </a:r>
            <a:r>
              <a:rPr lang="en-US" dirty="0"/>
              <a:t>, </a:t>
            </a:r>
            <a:r>
              <a:rPr lang="en-US" dirty="0" err="1"/>
              <a:t>inquinanti</a:t>
            </a:r>
            <a:r>
              <a:rPr lang="en-US" dirty="0"/>
              <a:t> </a:t>
            </a:r>
            <a:r>
              <a:rPr lang="en-US" dirty="0" err="1"/>
              <a:t>occasionali</a:t>
            </a:r>
            <a:endParaRPr lang="en-GB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B1FBB2-40E1-4B9E-88DA-94767D582CCC}"/>
              </a:ext>
            </a:extLst>
          </p:cNvPr>
          <p:cNvSpPr txBox="1"/>
          <p:nvPr/>
        </p:nvSpPr>
        <p:spPr>
          <a:xfrm>
            <a:off x="6643595" y="2318716"/>
            <a:ext cx="5133521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err="1"/>
              <a:t>Parametri</a:t>
            </a:r>
            <a:r>
              <a:rPr lang="en-GB" dirty="0"/>
              <a:t> </a:t>
            </a:r>
            <a:r>
              <a:rPr lang="en-GB" dirty="0" err="1"/>
              <a:t>idraulici</a:t>
            </a:r>
            <a:r>
              <a:rPr lang="en-GB" dirty="0"/>
              <a:t> </a:t>
            </a:r>
            <a:r>
              <a:rPr lang="en-GB" dirty="0" err="1"/>
              <a:t>considerati</a:t>
            </a:r>
            <a:r>
              <a:rPr lang="en-GB" dirty="0"/>
              <a:t> </a:t>
            </a:r>
            <a:r>
              <a:rPr lang="en-GB" dirty="0" err="1"/>
              <a:t>nell’implementazione</a:t>
            </a:r>
            <a:r>
              <a:rPr lang="en-GB" dirty="0"/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/>
              <a:t>Altezza</a:t>
            </a:r>
            <a:r>
              <a:rPr lang="en-GB" dirty="0"/>
              <a:t> </a:t>
            </a:r>
            <a:r>
              <a:rPr lang="en-GB" dirty="0" err="1"/>
              <a:t>d’acqua</a:t>
            </a:r>
            <a:endParaRPr lang="en-GB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/>
              <a:t>Durata</a:t>
            </a:r>
            <a:endParaRPr lang="en-GB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/>
              <a:t>Periodo</a:t>
            </a:r>
            <a:r>
              <a:rPr lang="en-GB" dirty="0"/>
              <a:t> (</a:t>
            </a:r>
            <a:r>
              <a:rPr lang="en-GB" dirty="0" err="1"/>
              <a:t>mese</a:t>
            </a:r>
            <a:r>
              <a:rPr lang="en-GB" dirty="0"/>
              <a:t>) di </a:t>
            </a:r>
            <a:r>
              <a:rPr lang="en-GB" dirty="0" err="1"/>
              <a:t>accademento</a:t>
            </a:r>
            <a:r>
              <a:rPr lang="en-GB" dirty="0"/>
              <a:t> </a:t>
            </a:r>
            <a:r>
              <a:rPr lang="en-GB" dirty="0" err="1"/>
              <a:t>dell’evento</a:t>
            </a:r>
            <a:endParaRPr lang="en-GB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EF1E62-BD39-4A3E-B055-12957F5AFA5C}"/>
              </a:ext>
            </a:extLst>
          </p:cNvPr>
          <p:cNvSpPr txBox="1"/>
          <p:nvPr/>
        </p:nvSpPr>
        <p:spPr>
          <a:xfrm>
            <a:off x="6643595" y="4127904"/>
            <a:ext cx="193206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err="1"/>
              <a:t>Colture</a:t>
            </a:r>
            <a:r>
              <a:rPr lang="en-GB" dirty="0"/>
              <a:t> </a:t>
            </a:r>
            <a:r>
              <a:rPr lang="en-GB" dirty="0" err="1"/>
              <a:t>prevalenti</a:t>
            </a:r>
            <a:r>
              <a:rPr lang="en-GB" dirty="0"/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/>
              <a:t>mais</a:t>
            </a:r>
            <a:endParaRPr lang="en-GB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/>
              <a:t>grano</a:t>
            </a:r>
            <a:endParaRPr lang="en-GB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orzo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/>
              <a:t>foraggio</a:t>
            </a:r>
            <a:endParaRPr lang="en-GB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0212D6D-9B59-433F-B1E7-D334DCCFBB8C}"/>
              </a:ext>
            </a:extLst>
          </p:cNvPr>
          <p:cNvSpPr txBox="1"/>
          <p:nvPr/>
        </p:nvSpPr>
        <p:spPr>
          <a:xfrm>
            <a:off x="538201" y="4481847"/>
            <a:ext cx="47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u="sng" dirty="0" err="1"/>
              <a:t>Tipologie</a:t>
            </a:r>
            <a:r>
              <a:rPr lang="en-GB" u="sng" dirty="0"/>
              <a:t> </a:t>
            </a:r>
            <a:r>
              <a:rPr lang="en-GB" u="sng" dirty="0" err="1"/>
              <a:t>delle</a:t>
            </a:r>
            <a:r>
              <a:rPr lang="en-GB" u="sng" dirty="0"/>
              <a:t> </a:t>
            </a:r>
            <a:r>
              <a:rPr lang="en-GB" u="sng" dirty="0" err="1"/>
              <a:t>colture</a:t>
            </a:r>
            <a:r>
              <a:rPr lang="en-GB" u="sng" dirty="0"/>
              <a:t> (</a:t>
            </a:r>
            <a:r>
              <a:rPr lang="en-GB" u="sng" dirty="0" err="1"/>
              <a:t>vulnerabilità</a:t>
            </a:r>
            <a:r>
              <a:rPr lang="en-GB" u="sng" dirty="0"/>
              <a:t>)</a:t>
            </a:r>
          </a:p>
          <a:p>
            <a:pPr algn="just"/>
            <a:r>
              <a:rPr lang="en-GB" dirty="0" err="1"/>
              <a:t>Analisi</a:t>
            </a:r>
            <a:r>
              <a:rPr lang="en-GB" dirty="0"/>
              <a:t> </a:t>
            </a:r>
            <a:r>
              <a:rPr lang="en-GB" dirty="0" err="1"/>
              <a:t>dati</a:t>
            </a:r>
            <a:r>
              <a:rPr lang="en-GB" dirty="0"/>
              <a:t> </a:t>
            </a:r>
            <a:r>
              <a:rPr lang="en-GB" dirty="0" err="1"/>
              <a:t>catastali</a:t>
            </a:r>
            <a:r>
              <a:rPr lang="en-GB" dirty="0"/>
              <a:t> in un buffer of 1 km </a:t>
            </a:r>
            <a:r>
              <a:rPr lang="en-GB" dirty="0" err="1"/>
              <a:t>lungo</a:t>
            </a:r>
            <a:r>
              <a:rPr lang="en-GB" dirty="0"/>
              <a:t> </a:t>
            </a:r>
            <a:r>
              <a:rPr lang="en-GB" dirty="0" err="1"/>
              <a:t>il</a:t>
            </a:r>
            <a:r>
              <a:rPr lang="en-GB" dirty="0"/>
              <a:t> </a:t>
            </a:r>
            <a:r>
              <a:rPr lang="en-GB" dirty="0" err="1"/>
              <a:t>corso</a:t>
            </a:r>
            <a:r>
              <a:rPr lang="en-GB" dirty="0"/>
              <a:t> </a:t>
            </a:r>
            <a:r>
              <a:rPr lang="en-GB" dirty="0" err="1"/>
              <a:t>dell’Adda</a:t>
            </a:r>
            <a:endParaRPr lang="en-GB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B623082-468E-4A17-9514-847C960C6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712628" y="2744710"/>
            <a:ext cx="469433" cy="57917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7E50AB3-9033-4479-B1FE-6966DC027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712628" y="4730870"/>
            <a:ext cx="469433" cy="57917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23EFB204-C7B9-4B97-B2AA-BBE359113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</p:spPr>
        <p:txBody>
          <a:bodyPr/>
          <a:lstStyle/>
          <a:p>
            <a:r>
              <a:rPr lang="en-GB" dirty="0"/>
              <a:t>AGRIDE-c per la </a:t>
            </a:r>
            <a:r>
              <a:rPr lang="en-GB" dirty="0" err="1"/>
              <a:t>Pianura</a:t>
            </a:r>
            <a:r>
              <a:rPr lang="en-GB" dirty="0"/>
              <a:t> </a:t>
            </a:r>
            <a:r>
              <a:rPr lang="en-GB" dirty="0" err="1"/>
              <a:t>Padana</a:t>
            </a:r>
            <a:br>
              <a:rPr lang="en-GB" dirty="0"/>
            </a:br>
            <a:r>
              <a:rPr lang="en-GB" dirty="0"/>
              <a:t>1. </a:t>
            </a:r>
            <a:r>
              <a:rPr lang="en-GB" dirty="0" err="1"/>
              <a:t>Caratteristiche</a:t>
            </a:r>
            <a:r>
              <a:rPr lang="en-GB" dirty="0"/>
              <a:t> </a:t>
            </a:r>
            <a:r>
              <a:rPr lang="en-GB" dirty="0" err="1"/>
              <a:t>idrauliche</a:t>
            </a:r>
            <a:r>
              <a:rPr lang="en-GB" dirty="0"/>
              <a:t> e di </a:t>
            </a:r>
            <a:r>
              <a:rPr lang="en-GB" dirty="0" err="1"/>
              <a:t>vulnerabilità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1712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0209DFC-47D5-4A5C-A9FB-62AF5F527539}"/>
              </a:ext>
            </a:extLst>
          </p:cNvPr>
          <p:cNvSpPr/>
          <p:nvPr/>
        </p:nvSpPr>
        <p:spPr>
          <a:xfrm>
            <a:off x="159488" y="6358871"/>
            <a:ext cx="978196" cy="3599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52AE9D-B099-4AED-A432-7A21DAF17267}"/>
              </a:ext>
            </a:extLst>
          </p:cNvPr>
          <p:cNvSpPr txBox="1"/>
          <p:nvPr/>
        </p:nvSpPr>
        <p:spPr>
          <a:xfrm>
            <a:off x="384695" y="6316942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A.R. Scorzini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7DC1C3-607F-4163-8646-2F3BC9328894}"/>
              </a:ext>
            </a:extLst>
          </p:cNvPr>
          <p:cNvSpPr txBox="1"/>
          <p:nvPr/>
        </p:nvSpPr>
        <p:spPr>
          <a:xfrm>
            <a:off x="876850" y="1504380"/>
            <a:ext cx="6970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Stima</a:t>
            </a:r>
            <a:r>
              <a:rPr lang="en-GB" dirty="0"/>
              <a:t> </a:t>
            </a:r>
            <a:r>
              <a:rPr lang="en-GB" dirty="0" err="1"/>
              <a:t>dell’</a:t>
            </a:r>
            <a:r>
              <a:rPr lang="en-GB" b="1" dirty="0" err="1"/>
              <a:t>utile</a:t>
            </a:r>
            <a:r>
              <a:rPr lang="en-GB" b="1" dirty="0"/>
              <a:t> di </a:t>
            </a:r>
            <a:r>
              <a:rPr lang="en-GB" b="1" dirty="0" err="1"/>
              <a:t>esercizio</a:t>
            </a:r>
            <a:r>
              <a:rPr lang="en-GB" b="1" dirty="0"/>
              <a:t> </a:t>
            </a:r>
            <a:r>
              <a:rPr lang="en-GB" dirty="0"/>
              <a:t>per </a:t>
            </a:r>
            <a:r>
              <a:rPr lang="en-GB" dirty="0" err="1"/>
              <a:t>ettaro</a:t>
            </a:r>
            <a:r>
              <a:rPr lang="en-GB" dirty="0"/>
              <a:t> per </a:t>
            </a:r>
            <a:r>
              <a:rPr lang="en-GB" dirty="0" err="1"/>
              <a:t>l’azienda</a:t>
            </a:r>
            <a:r>
              <a:rPr lang="en-GB" dirty="0"/>
              <a:t> in </a:t>
            </a:r>
            <a:r>
              <a:rPr lang="en-GB" dirty="0" err="1"/>
              <a:t>condizioni</a:t>
            </a:r>
            <a:r>
              <a:rPr lang="en-GB" dirty="0"/>
              <a:t> </a:t>
            </a:r>
            <a:r>
              <a:rPr lang="en-GB" dirty="0" err="1"/>
              <a:t>normali</a:t>
            </a:r>
            <a:endParaRPr lang="en-GB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D773084-5A95-453B-A330-E7A48BF1A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022" y="3301085"/>
            <a:ext cx="4220980" cy="261612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6037D60-6EEE-48FD-8143-44C022E7567D}"/>
              </a:ext>
            </a:extLst>
          </p:cNvPr>
          <p:cNvSpPr txBox="1"/>
          <p:nvPr/>
        </p:nvSpPr>
        <p:spPr>
          <a:xfrm>
            <a:off x="876850" y="2471016"/>
            <a:ext cx="162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Ricavo</a:t>
            </a:r>
            <a:r>
              <a:rPr lang="en-GB" b="1" dirty="0"/>
              <a:t> </a:t>
            </a:r>
            <a:r>
              <a:rPr lang="en-GB" b="1" dirty="0" err="1"/>
              <a:t>annuale</a:t>
            </a:r>
            <a:endParaRPr lang="en-GB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737CC5A-8EFC-4A7B-90F1-0E0999531D5D}"/>
              </a:ext>
            </a:extLst>
          </p:cNvPr>
          <p:cNvSpPr txBox="1"/>
          <p:nvPr/>
        </p:nvSpPr>
        <p:spPr>
          <a:xfrm>
            <a:off x="876850" y="4707729"/>
            <a:ext cx="2132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Costi</a:t>
            </a:r>
            <a:r>
              <a:rPr lang="en-GB" b="1" dirty="0"/>
              <a:t> di </a:t>
            </a:r>
            <a:r>
              <a:rPr lang="en-GB" b="1" dirty="0" err="1"/>
              <a:t>produzione</a:t>
            </a:r>
            <a:r>
              <a:rPr lang="en-GB" b="1" dirty="0"/>
              <a:t> </a:t>
            </a:r>
            <a:r>
              <a:rPr lang="en-GB" b="1" dirty="0" err="1"/>
              <a:t>nell’anno</a:t>
            </a:r>
            <a:endParaRPr lang="en-GB" b="1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06B29054-54E3-44DD-A8F7-17EE077AB832}"/>
              </a:ext>
            </a:extLst>
          </p:cNvPr>
          <p:cNvGrpSpPr/>
          <p:nvPr/>
        </p:nvGrpSpPr>
        <p:grpSpPr>
          <a:xfrm>
            <a:off x="3820247" y="2063244"/>
            <a:ext cx="3864969" cy="1488619"/>
            <a:chOff x="315538" y="3636662"/>
            <a:chExt cx="3864969" cy="1488619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1B890EBD-2515-45FE-A366-C0EBD8232BF6}"/>
                </a:ext>
              </a:extLst>
            </p:cNvPr>
            <p:cNvSpPr txBox="1"/>
            <p:nvPr/>
          </p:nvSpPr>
          <p:spPr>
            <a:xfrm>
              <a:off x="315539" y="3636662"/>
              <a:ext cx="276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GP= </a:t>
              </a:r>
              <a:r>
                <a:rPr lang="en-GB" dirty="0" err="1"/>
                <a:t>resa</a:t>
              </a:r>
              <a:r>
                <a:rPr lang="en-GB" dirty="0"/>
                <a:t> ∙ </a:t>
              </a:r>
              <a:r>
                <a:rPr lang="en-GB" dirty="0" err="1"/>
                <a:t>prezzo</a:t>
              </a:r>
              <a:r>
                <a:rPr lang="en-GB" dirty="0"/>
                <a:t> di </a:t>
              </a:r>
              <a:r>
                <a:rPr lang="en-GB" dirty="0" err="1"/>
                <a:t>vendita</a:t>
              </a:r>
              <a:endParaRPr lang="en-GB" dirty="0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3ABACACE-0915-4C15-8D56-BCB18DA59E84}"/>
                </a:ext>
              </a:extLst>
            </p:cNvPr>
            <p:cNvSpPr txBox="1"/>
            <p:nvPr/>
          </p:nvSpPr>
          <p:spPr>
            <a:xfrm>
              <a:off x="315538" y="4478950"/>
              <a:ext cx="38649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Contributi</a:t>
              </a:r>
              <a:r>
                <a:rPr lang="en-GB" dirty="0"/>
                <a:t> EU (ad es. per </a:t>
              </a:r>
              <a:r>
                <a:rPr lang="en-GB" dirty="0" err="1"/>
                <a:t>rotazioni</a:t>
              </a:r>
              <a:r>
                <a:rPr lang="en-GB" dirty="0"/>
                <a:t> </a:t>
              </a:r>
              <a:r>
                <a:rPr lang="en-GB" dirty="0" err="1"/>
                <a:t>colturali</a:t>
              </a:r>
              <a:r>
                <a:rPr lang="en-GB" dirty="0"/>
                <a:t>, minima </a:t>
              </a:r>
              <a:r>
                <a:rPr lang="en-GB" dirty="0" err="1"/>
                <a:t>lavorazione</a:t>
              </a:r>
              <a:r>
                <a:rPr lang="en-GB" dirty="0"/>
                <a:t>, etc) 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D66CFCB8-84ED-4B44-98CB-5D16EC0848E3}"/>
                </a:ext>
              </a:extLst>
            </p:cNvPr>
            <p:cNvSpPr txBox="1"/>
            <p:nvPr/>
          </p:nvSpPr>
          <p:spPr>
            <a:xfrm>
              <a:off x="1904404" y="3939893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+</a:t>
              </a:r>
            </a:p>
          </p:txBody>
        </p:sp>
      </p:grp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C3A0B7BF-526A-47B7-ADC3-6C6D92DC8560}"/>
              </a:ext>
            </a:extLst>
          </p:cNvPr>
          <p:cNvCxnSpPr>
            <a:endCxn id="11" idx="1"/>
          </p:cNvCxnSpPr>
          <p:nvPr/>
        </p:nvCxnSpPr>
        <p:spPr>
          <a:xfrm flipV="1">
            <a:off x="2629638" y="2247910"/>
            <a:ext cx="1190610" cy="293808"/>
          </a:xfrm>
          <a:prstGeom prst="straightConnector1">
            <a:avLst/>
          </a:prstGeom>
          <a:ln w="38100">
            <a:solidFill>
              <a:srgbClr val="728FA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E7A61D3E-9A94-4542-BE50-34B23BA492B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2625949" y="2849503"/>
            <a:ext cx="1194298" cy="379195"/>
          </a:xfrm>
          <a:prstGeom prst="straightConnector1">
            <a:avLst/>
          </a:prstGeom>
          <a:ln w="38100">
            <a:solidFill>
              <a:srgbClr val="728FA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5494250A-8A59-48EF-B31C-0A2F94976C76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3009806" y="4486923"/>
            <a:ext cx="814131" cy="323172"/>
          </a:xfrm>
          <a:prstGeom prst="straightConnector1">
            <a:avLst/>
          </a:prstGeom>
          <a:ln w="38100">
            <a:solidFill>
              <a:srgbClr val="728FA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D503B0DB-B6CA-46F5-A7ED-1E11F76B47F5}"/>
              </a:ext>
            </a:extLst>
          </p:cNvPr>
          <p:cNvCxnSpPr>
            <a:endCxn id="23" idx="1"/>
          </p:cNvCxnSpPr>
          <p:nvPr/>
        </p:nvCxnSpPr>
        <p:spPr>
          <a:xfrm>
            <a:off x="3016854" y="5123272"/>
            <a:ext cx="823301" cy="364822"/>
          </a:xfrm>
          <a:prstGeom prst="straightConnector1">
            <a:avLst/>
          </a:prstGeom>
          <a:ln w="38100">
            <a:solidFill>
              <a:srgbClr val="728FA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C02E8A19-2E42-482D-9174-1509766A8151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7506586" y="4486923"/>
            <a:ext cx="310436" cy="1"/>
          </a:xfrm>
          <a:prstGeom prst="straightConnector1">
            <a:avLst/>
          </a:prstGeom>
          <a:ln w="38100">
            <a:solidFill>
              <a:srgbClr val="728FA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4 53">
            <a:extLst>
              <a:ext uri="{FF2B5EF4-FFF2-40B4-BE49-F238E27FC236}">
                <a16:creationId xmlns:a16="http://schemas.microsoft.com/office/drawing/2014/main" id="{DD756958-5787-4BD2-BB30-03D560456035}"/>
              </a:ext>
            </a:extLst>
          </p:cNvPr>
          <p:cNvCxnSpPr>
            <a:stCxn id="6" idx="1"/>
            <a:endCxn id="8" idx="1"/>
          </p:cNvCxnSpPr>
          <p:nvPr/>
        </p:nvCxnSpPr>
        <p:spPr>
          <a:xfrm rot="10800000" flipV="1">
            <a:off x="876850" y="1689046"/>
            <a:ext cx="12700" cy="966636"/>
          </a:xfrm>
          <a:prstGeom prst="bentConnector3">
            <a:avLst>
              <a:gd name="adj1" fmla="val 1800000"/>
            </a:avLst>
          </a:prstGeom>
          <a:ln w="38100">
            <a:solidFill>
              <a:srgbClr val="728FA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4 55">
            <a:extLst>
              <a:ext uri="{FF2B5EF4-FFF2-40B4-BE49-F238E27FC236}">
                <a16:creationId xmlns:a16="http://schemas.microsoft.com/office/drawing/2014/main" id="{72CD1B0C-8467-4D94-BAE7-C52E93DF0EDE}"/>
              </a:ext>
            </a:extLst>
          </p:cNvPr>
          <p:cNvCxnSpPr>
            <a:endCxn id="9" idx="1"/>
          </p:cNvCxnSpPr>
          <p:nvPr/>
        </p:nvCxnSpPr>
        <p:spPr>
          <a:xfrm rot="16200000" flipH="1">
            <a:off x="-318575" y="3835469"/>
            <a:ext cx="2183951" cy="206899"/>
          </a:xfrm>
          <a:prstGeom prst="bentConnector2">
            <a:avLst/>
          </a:prstGeom>
          <a:ln w="38100">
            <a:solidFill>
              <a:srgbClr val="728FA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6FD1BC0D-878D-42B6-B4F5-BB3C9740E856}"/>
              </a:ext>
            </a:extLst>
          </p:cNvPr>
          <p:cNvGrpSpPr/>
          <p:nvPr/>
        </p:nvGrpSpPr>
        <p:grpSpPr>
          <a:xfrm>
            <a:off x="3823937" y="4163757"/>
            <a:ext cx="3682649" cy="1509003"/>
            <a:chOff x="3823937" y="4163757"/>
            <a:chExt cx="3682649" cy="1509003"/>
          </a:xfrm>
        </p:grpSpPr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A9EEBF65-A582-4E4A-8F25-1E91E61F0047}"/>
                </a:ext>
              </a:extLst>
            </p:cNvPr>
            <p:cNvSpPr txBox="1"/>
            <p:nvPr/>
          </p:nvSpPr>
          <p:spPr>
            <a:xfrm>
              <a:off x="3823937" y="4163757"/>
              <a:ext cx="36826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Distribuzione</a:t>
              </a:r>
              <a:r>
                <a:rPr lang="en-GB" dirty="0"/>
                <a:t> </a:t>
              </a:r>
              <a:r>
                <a:rPr lang="en-GB" dirty="0" err="1"/>
                <a:t>dei</a:t>
              </a:r>
              <a:r>
                <a:rPr lang="en-GB" dirty="0"/>
                <a:t> </a:t>
              </a:r>
              <a:r>
                <a:rPr lang="en-GB" dirty="0" err="1"/>
                <a:t>costi</a:t>
              </a:r>
              <a:r>
                <a:rPr lang="en-GB" dirty="0"/>
                <a:t> di </a:t>
              </a:r>
              <a:r>
                <a:rPr lang="en-GB" dirty="0" err="1"/>
                <a:t>produzione</a:t>
              </a:r>
              <a:r>
                <a:rPr lang="en-GB" dirty="0"/>
                <a:t> (</a:t>
              </a:r>
              <a:r>
                <a:rPr lang="en-GB" dirty="0" err="1"/>
                <a:t>pratiche</a:t>
              </a:r>
              <a:r>
                <a:rPr lang="en-GB" dirty="0"/>
                <a:t> </a:t>
              </a:r>
              <a:r>
                <a:rPr lang="en-GB" dirty="0" err="1"/>
                <a:t>colturali</a:t>
              </a:r>
              <a:r>
                <a:rPr lang="en-GB" dirty="0"/>
                <a:t>) </a:t>
              </a:r>
              <a:r>
                <a:rPr lang="en-GB" dirty="0" err="1"/>
                <a:t>nell’anno</a:t>
              </a:r>
              <a:endParaRPr lang="en-GB" dirty="0"/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0A31ADB0-58B7-47C2-B91B-1F27E52CCBC5}"/>
                </a:ext>
              </a:extLst>
            </p:cNvPr>
            <p:cNvSpPr txBox="1"/>
            <p:nvPr/>
          </p:nvSpPr>
          <p:spPr>
            <a:xfrm>
              <a:off x="3840155" y="5303428"/>
              <a:ext cx="3079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Costi</a:t>
              </a:r>
              <a:r>
                <a:rPr lang="en-GB" dirty="0"/>
                <a:t> </a:t>
              </a:r>
              <a:r>
                <a:rPr lang="en-GB" dirty="0" err="1"/>
                <a:t>fissi</a:t>
              </a:r>
              <a:r>
                <a:rPr lang="en-GB" dirty="0"/>
                <a:t> (es. </a:t>
              </a:r>
              <a:r>
                <a:rPr lang="en-GB" dirty="0" err="1"/>
                <a:t>costi</a:t>
              </a:r>
              <a:r>
                <a:rPr lang="en-GB" dirty="0"/>
                <a:t> di </a:t>
              </a:r>
              <a:r>
                <a:rPr lang="en-GB" dirty="0" err="1"/>
                <a:t>gestione</a:t>
              </a:r>
              <a:r>
                <a:rPr lang="en-GB" dirty="0"/>
                <a:t>)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3C570E02-D1D1-4C24-B74E-ED4227546114}"/>
                </a:ext>
              </a:extLst>
            </p:cNvPr>
            <p:cNvSpPr txBox="1"/>
            <p:nvPr/>
          </p:nvSpPr>
          <p:spPr>
            <a:xfrm>
              <a:off x="5424435" y="4738506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+</a:t>
              </a:r>
            </a:p>
          </p:txBody>
        </p:sp>
      </p:grpSp>
      <p:sp>
        <p:nvSpPr>
          <p:cNvPr id="26" name="Titolo 1">
            <a:extLst>
              <a:ext uri="{FF2B5EF4-FFF2-40B4-BE49-F238E27FC236}">
                <a16:creationId xmlns:a16="http://schemas.microsoft.com/office/drawing/2014/main" id="{5D09E3BD-8B96-47C5-9F9D-5B5852976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</p:spPr>
        <p:txBody>
          <a:bodyPr/>
          <a:lstStyle/>
          <a:p>
            <a:r>
              <a:rPr lang="en-GB" dirty="0"/>
              <a:t>AGRIDE-c per la </a:t>
            </a:r>
            <a:r>
              <a:rPr lang="en-GB" dirty="0" err="1"/>
              <a:t>Pianura</a:t>
            </a:r>
            <a:r>
              <a:rPr lang="en-GB" dirty="0"/>
              <a:t> </a:t>
            </a:r>
            <a:r>
              <a:rPr lang="en-GB" dirty="0" err="1"/>
              <a:t>Padana</a:t>
            </a:r>
            <a:br>
              <a:rPr lang="en-GB" dirty="0"/>
            </a:br>
            <a:r>
              <a:rPr lang="en-GB" dirty="0"/>
              <a:t>2. </a:t>
            </a:r>
            <a:r>
              <a:rPr lang="en-GB" dirty="0" err="1"/>
              <a:t>Caratterizzazione</a:t>
            </a:r>
            <a:r>
              <a:rPr lang="en-GB" dirty="0"/>
              <a:t> </a:t>
            </a:r>
            <a:r>
              <a:rPr lang="en-GB" dirty="0" err="1"/>
              <a:t>dello</a:t>
            </a:r>
            <a:r>
              <a:rPr lang="en-GB" dirty="0"/>
              <a:t> Scenario 0 (“no flood”)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ED723612-F357-4BAF-BDC8-BBB7042AC5E7}"/>
                  </a:ext>
                </a:extLst>
              </p:cNvPr>
              <p:cNvSpPr txBox="1"/>
              <p:nvPr/>
            </p:nvSpPr>
            <p:spPr>
              <a:xfrm>
                <a:off x="8578438" y="2406939"/>
                <a:ext cx="3341653" cy="2695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𝑮𝑷</m:t>
                          </m:r>
                        </m:e>
                        <m:sub>
                          <m:r>
                            <a:rPr lang="it-IT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𝒏𝒐𝒇𝒍𝒐𝒐𝒅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𝐺𝑃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𝑓𝑙𝑜𝑜𝑑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−∆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𝑃𝐶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ED723612-F357-4BAF-BDC8-BBB7042AC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8438" y="2406939"/>
                <a:ext cx="3341653" cy="269561"/>
              </a:xfrm>
              <a:prstGeom prst="rect">
                <a:avLst/>
              </a:prstGeom>
              <a:blipFill>
                <a:blip r:embed="rId3"/>
                <a:stretch>
                  <a:fillRect l="-2007" r="-730" b="-272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ttangolo 27">
            <a:extLst>
              <a:ext uri="{FF2B5EF4-FFF2-40B4-BE49-F238E27FC236}">
                <a16:creationId xmlns:a16="http://schemas.microsoft.com/office/drawing/2014/main" id="{3517601E-0FB0-4911-A492-25390F4BEC2A}"/>
              </a:ext>
            </a:extLst>
          </p:cNvPr>
          <p:cNvSpPr/>
          <p:nvPr/>
        </p:nvSpPr>
        <p:spPr>
          <a:xfrm>
            <a:off x="8371976" y="2307265"/>
            <a:ext cx="3567580" cy="446568"/>
          </a:xfrm>
          <a:prstGeom prst="rect">
            <a:avLst/>
          </a:prstGeom>
          <a:noFill/>
          <a:ln w="28575">
            <a:solidFill>
              <a:srgbClr val="728FA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925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0209DFC-47D5-4A5C-A9FB-62AF5F527539}"/>
              </a:ext>
            </a:extLst>
          </p:cNvPr>
          <p:cNvSpPr/>
          <p:nvPr/>
        </p:nvSpPr>
        <p:spPr>
          <a:xfrm>
            <a:off x="159488" y="6358871"/>
            <a:ext cx="978196" cy="359963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52AE9D-B099-4AED-A432-7A21DAF17267}"/>
              </a:ext>
            </a:extLst>
          </p:cNvPr>
          <p:cNvSpPr txBox="1"/>
          <p:nvPr/>
        </p:nvSpPr>
        <p:spPr>
          <a:xfrm>
            <a:off x="384695" y="6316942"/>
            <a:ext cx="3714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A.R. Scorzini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CE12D29-F039-4734-862E-201A197F7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468" y="744473"/>
            <a:ext cx="4598237" cy="5909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9C003A5-28CD-4612-BE45-08DDF90F47ED}"/>
              </a:ext>
            </a:extLst>
          </p:cNvPr>
          <p:cNvSpPr txBox="1"/>
          <p:nvPr/>
        </p:nvSpPr>
        <p:spPr>
          <a:xfrm>
            <a:off x="2808766" y="1481439"/>
            <a:ext cx="341618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1600" b="1" dirty="0" err="1"/>
              <a:t>Danno</a:t>
            </a:r>
            <a:r>
              <a:rPr lang="en-GB" sz="1600" b="1" dirty="0"/>
              <a:t> </a:t>
            </a:r>
            <a:r>
              <a:rPr lang="en-GB" sz="1600" b="1" dirty="0" err="1"/>
              <a:t>alle</a:t>
            </a:r>
            <a:r>
              <a:rPr lang="en-GB" sz="1600" b="1" dirty="0"/>
              <a:t> </a:t>
            </a:r>
            <a:r>
              <a:rPr lang="en-GB" sz="1600" b="1" dirty="0" err="1"/>
              <a:t>colture</a:t>
            </a:r>
            <a:endParaRPr lang="en-GB" sz="1600" b="1" dirty="0"/>
          </a:p>
          <a:p>
            <a:pPr algn="just"/>
            <a:r>
              <a:rPr lang="en-GB" sz="1600" dirty="0" err="1"/>
              <a:t>Riduzione</a:t>
            </a:r>
            <a:r>
              <a:rPr lang="en-GB" sz="1600" dirty="0"/>
              <a:t> di </a:t>
            </a:r>
            <a:r>
              <a:rPr lang="en-GB" sz="1600" dirty="0" err="1"/>
              <a:t>resa</a:t>
            </a:r>
            <a:r>
              <a:rPr lang="en-GB" sz="1600" dirty="0"/>
              <a:t> in </a:t>
            </a:r>
            <a:r>
              <a:rPr lang="en-GB" sz="1600" dirty="0" err="1"/>
              <a:t>funzione</a:t>
            </a:r>
            <a:r>
              <a:rPr lang="en-GB" sz="1600" dirty="0"/>
              <a:t> di </a:t>
            </a:r>
            <a:r>
              <a:rPr lang="en-GB" sz="1600" dirty="0" err="1"/>
              <a:t>altezza</a:t>
            </a:r>
            <a:r>
              <a:rPr lang="en-GB" sz="1600" dirty="0"/>
              <a:t> </a:t>
            </a:r>
            <a:r>
              <a:rPr lang="en-GB" sz="1600" dirty="0" err="1"/>
              <a:t>d’acqua</a:t>
            </a:r>
            <a:r>
              <a:rPr lang="en-GB" sz="1600" dirty="0"/>
              <a:t> e </a:t>
            </a:r>
            <a:r>
              <a:rPr lang="en-GB" sz="1600" dirty="0" err="1"/>
              <a:t>durata</a:t>
            </a:r>
            <a:r>
              <a:rPr lang="en-GB" sz="1600" dirty="0"/>
              <a:t>, per </a:t>
            </a:r>
            <a:r>
              <a:rPr lang="en-GB" sz="1600" dirty="0" err="1"/>
              <a:t>diversi</a:t>
            </a:r>
            <a:r>
              <a:rPr lang="en-GB" sz="1600" dirty="0"/>
              <a:t> </a:t>
            </a:r>
            <a:r>
              <a:rPr lang="en-GB" sz="1600" dirty="0" err="1"/>
              <a:t>stadi</a:t>
            </a:r>
            <a:r>
              <a:rPr lang="en-GB" sz="1600" dirty="0"/>
              <a:t> </a:t>
            </a:r>
            <a:r>
              <a:rPr lang="en-GB" sz="1600" dirty="0" err="1"/>
              <a:t>vegetativi</a:t>
            </a:r>
            <a:r>
              <a:rPr lang="en-GB" sz="1600" dirty="0"/>
              <a:t> </a:t>
            </a:r>
            <a:r>
              <a:rPr lang="en-GB" sz="1600" dirty="0" err="1"/>
              <a:t>della</a:t>
            </a:r>
            <a:r>
              <a:rPr lang="en-GB" sz="1600" dirty="0"/>
              <a:t> </a:t>
            </a:r>
            <a:r>
              <a:rPr lang="en-GB" sz="1600" dirty="0" err="1"/>
              <a:t>coltura</a:t>
            </a:r>
            <a:r>
              <a:rPr lang="en-GB" sz="1600" dirty="0"/>
              <a:t> </a:t>
            </a:r>
            <a:r>
              <a:rPr lang="en-GB" sz="1600" i="1" dirty="0"/>
              <a:t>(</a:t>
            </a:r>
            <a:r>
              <a:rPr lang="en-GB" sz="1600" i="1" dirty="0" err="1"/>
              <a:t>adattato</a:t>
            </a:r>
            <a:r>
              <a:rPr lang="en-GB" sz="1600" i="1" dirty="0"/>
              <a:t> da Agenais et al., 2013)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17DD1EF-D839-45C6-BDBC-D5AFE78A079E}"/>
              </a:ext>
            </a:extLst>
          </p:cNvPr>
          <p:cNvSpPr txBox="1"/>
          <p:nvPr/>
        </p:nvSpPr>
        <p:spPr>
          <a:xfrm>
            <a:off x="2810428" y="3346459"/>
            <a:ext cx="363257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1600" b="1" dirty="0" err="1"/>
              <a:t>Danno</a:t>
            </a:r>
            <a:r>
              <a:rPr lang="en-GB" sz="1600" b="1" dirty="0"/>
              <a:t> al </a:t>
            </a:r>
            <a:r>
              <a:rPr lang="en-GB" sz="1600" b="1" dirty="0" err="1"/>
              <a:t>suolo</a:t>
            </a:r>
            <a:endParaRPr lang="en-GB" sz="1600" b="1" dirty="0"/>
          </a:p>
          <a:p>
            <a:r>
              <a:rPr lang="en-GB" sz="1600" dirty="0" err="1"/>
              <a:t>Modello</a:t>
            </a:r>
            <a:r>
              <a:rPr lang="en-GB" sz="1600" dirty="0"/>
              <a:t> </a:t>
            </a:r>
            <a:r>
              <a:rPr lang="en-GB" sz="1600" dirty="0" err="1"/>
              <a:t>semplificato</a:t>
            </a:r>
            <a:r>
              <a:rPr lang="en-GB" sz="1600" dirty="0"/>
              <a:t>, non </a:t>
            </a:r>
            <a:r>
              <a:rPr lang="en-GB" sz="1600" dirty="0" err="1"/>
              <a:t>parametrizzato</a:t>
            </a:r>
            <a:r>
              <a:rPr lang="en-GB" sz="1600" dirty="0"/>
              <a:t> in </a:t>
            </a:r>
            <a:r>
              <a:rPr lang="en-GB" sz="1600" dirty="0" err="1"/>
              <a:t>funzione</a:t>
            </a:r>
            <a:r>
              <a:rPr lang="en-GB" sz="1600" dirty="0"/>
              <a:t> </a:t>
            </a:r>
            <a:r>
              <a:rPr lang="en-GB" sz="1600" dirty="0" err="1"/>
              <a:t>delle</a:t>
            </a:r>
            <a:r>
              <a:rPr lang="en-GB" sz="1600" dirty="0"/>
              <a:t> </a:t>
            </a:r>
            <a:r>
              <a:rPr lang="en-GB" sz="1600" dirty="0" err="1"/>
              <a:t>variabili</a:t>
            </a:r>
            <a:r>
              <a:rPr lang="en-GB" sz="1600" dirty="0"/>
              <a:t> di hazard </a:t>
            </a:r>
            <a:endParaRPr lang="en-GB" sz="1600" i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504959E-6B1E-45ED-AE2A-562E855473BC}"/>
              </a:ext>
            </a:extLst>
          </p:cNvPr>
          <p:cNvSpPr txBox="1"/>
          <p:nvPr/>
        </p:nvSpPr>
        <p:spPr>
          <a:xfrm>
            <a:off x="2789617" y="5007790"/>
            <a:ext cx="3416187" cy="830997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GB" sz="1600" dirty="0"/>
              <a:t>Espresso </a:t>
            </a:r>
            <a:r>
              <a:rPr lang="en-GB" sz="1600" dirty="0" err="1"/>
              <a:t>attraverso</a:t>
            </a:r>
            <a:r>
              <a:rPr lang="en-GB" sz="1600" dirty="0"/>
              <a:t> un </a:t>
            </a:r>
            <a:r>
              <a:rPr lang="en-GB" sz="1600" dirty="0" err="1"/>
              <a:t>costo</a:t>
            </a:r>
            <a:r>
              <a:rPr lang="en-GB" sz="1600" dirty="0"/>
              <a:t> </a:t>
            </a:r>
            <a:r>
              <a:rPr lang="en-GB" sz="1600" dirty="0" err="1"/>
              <a:t>fisso</a:t>
            </a:r>
            <a:r>
              <a:rPr lang="en-GB" sz="1600" dirty="0"/>
              <a:t> di </a:t>
            </a:r>
            <a:r>
              <a:rPr lang="en-GB" sz="1600" dirty="0" err="1"/>
              <a:t>ripristino</a:t>
            </a:r>
            <a:r>
              <a:rPr lang="en-GB" sz="1600" dirty="0"/>
              <a:t> per </a:t>
            </a:r>
            <a:r>
              <a:rPr lang="en-GB" sz="1600" dirty="0" err="1"/>
              <a:t>ettaro</a:t>
            </a:r>
            <a:r>
              <a:rPr lang="en-GB" sz="1600" dirty="0"/>
              <a:t> (i.e. </a:t>
            </a:r>
            <a:r>
              <a:rPr lang="en-GB" sz="1600" dirty="0" err="1"/>
              <a:t>rimozione</a:t>
            </a:r>
            <a:r>
              <a:rPr lang="en-GB" sz="1600" dirty="0"/>
              <a:t> </a:t>
            </a:r>
            <a:r>
              <a:rPr lang="en-GB" sz="1600" dirty="0" err="1"/>
              <a:t>dei</a:t>
            </a:r>
            <a:r>
              <a:rPr lang="en-GB" sz="1600" dirty="0"/>
              <a:t> </a:t>
            </a:r>
            <a:r>
              <a:rPr lang="en-GB" sz="1600" dirty="0" err="1"/>
              <a:t>sedimenti</a:t>
            </a:r>
            <a:r>
              <a:rPr lang="en-GB" sz="1600" dirty="0"/>
              <a:t> e </a:t>
            </a:r>
            <a:r>
              <a:rPr lang="en-GB" sz="1600" dirty="0" err="1"/>
              <a:t>livellamento</a:t>
            </a:r>
            <a:r>
              <a:rPr lang="en-GB" sz="1600" dirty="0"/>
              <a:t> </a:t>
            </a:r>
            <a:r>
              <a:rPr lang="en-GB" sz="1600" dirty="0" err="1"/>
              <a:t>terreno</a:t>
            </a:r>
            <a:r>
              <a:rPr lang="en-GB" sz="1600" dirty="0"/>
              <a:t>) 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86E022E3-08A6-44A3-AC0D-9FF1A3C39437}"/>
              </a:ext>
            </a:extLst>
          </p:cNvPr>
          <p:cNvGrpSpPr>
            <a:grpSpLocks noChangeAspect="1"/>
          </p:cNvGrpSpPr>
          <p:nvPr/>
        </p:nvGrpSpPr>
        <p:grpSpPr>
          <a:xfrm>
            <a:off x="57952" y="1354656"/>
            <a:ext cx="1998028" cy="2411990"/>
            <a:chOff x="22304" y="2017290"/>
            <a:chExt cx="3401565" cy="4106320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7E859000-74F7-4D77-AFFF-5D44B0BCE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304" y="2017290"/>
              <a:ext cx="3401565" cy="4106320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4FC9A46A-FFCE-4E5A-B47D-253EB99B3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93" t="2610" r="3109" b="45393"/>
            <a:stretch/>
          </p:blipFill>
          <p:spPr>
            <a:xfrm>
              <a:off x="103712" y="2124520"/>
              <a:ext cx="3214824" cy="2135447"/>
            </a:xfrm>
            <a:prstGeom prst="rect">
              <a:avLst/>
            </a:prstGeom>
          </p:spPr>
        </p:pic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A7C5DC4F-EF14-42B5-8949-8BEF3C290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392" y="4500621"/>
            <a:ext cx="443285" cy="44504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01BEE55-CF72-4B40-AD5D-2B839BCA9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H="1">
            <a:off x="6531007" y="1783261"/>
            <a:ext cx="416407" cy="828423"/>
          </a:xfrm>
          <a:prstGeom prst="rect">
            <a:avLst/>
          </a:prstGeom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C6BAC6E6-B237-4ED4-B366-3A73BB3D870B}"/>
              </a:ext>
            </a:extLst>
          </p:cNvPr>
          <p:cNvCxnSpPr/>
          <p:nvPr/>
        </p:nvCxnSpPr>
        <p:spPr>
          <a:xfrm>
            <a:off x="1936710" y="2331245"/>
            <a:ext cx="687220" cy="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BA1DE58B-141D-4F97-BB0E-54B7EDF66434}"/>
              </a:ext>
            </a:extLst>
          </p:cNvPr>
          <p:cNvSpPr/>
          <p:nvPr/>
        </p:nvSpPr>
        <p:spPr>
          <a:xfrm>
            <a:off x="2715066" y="1417641"/>
            <a:ext cx="3727938" cy="4525959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A8D31048-61A6-4C94-92DA-41A94DCBC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</p:spPr>
        <p:txBody>
          <a:bodyPr/>
          <a:lstStyle/>
          <a:p>
            <a:r>
              <a:rPr lang="en-GB" dirty="0"/>
              <a:t>AGRIDE-c per la </a:t>
            </a:r>
            <a:r>
              <a:rPr lang="en-GB" dirty="0" err="1"/>
              <a:t>Pianura</a:t>
            </a:r>
            <a:r>
              <a:rPr lang="en-GB" dirty="0"/>
              <a:t> </a:t>
            </a:r>
            <a:r>
              <a:rPr lang="en-GB" dirty="0" err="1"/>
              <a:t>Padana</a:t>
            </a:r>
            <a:br>
              <a:rPr lang="en-GB" dirty="0"/>
            </a:br>
            <a:r>
              <a:rPr lang="en-GB" dirty="0"/>
              <a:t>3. </a:t>
            </a:r>
            <a:r>
              <a:rPr lang="en-GB" dirty="0" err="1"/>
              <a:t>Modello</a:t>
            </a:r>
            <a:r>
              <a:rPr lang="en-GB" dirty="0"/>
              <a:t> </a:t>
            </a:r>
            <a:r>
              <a:rPr lang="en-GB" dirty="0" err="1"/>
              <a:t>fisico</a:t>
            </a:r>
            <a:r>
              <a:rPr lang="en-GB" dirty="0"/>
              <a:t>: </a:t>
            </a:r>
            <a:r>
              <a:rPr lang="en-GB" dirty="0" err="1"/>
              <a:t>danno</a:t>
            </a:r>
            <a:r>
              <a:rPr lang="en-GB" dirty="0"/>
              <a:t> </a:t>
            </a:r>
            <a:r>
              <a:rPr lang="en-GB" dirty="0" err="1"/>
              <a:t>alle</a:t>
            </a:r>
            <a:r>
              <a:rPr lang="en-GB" dirty="0"/>
              <a:t> </a:t>
            </a:r>
            <a:r>
              <a:rPr lang="en-GB" dirty="0" err="1"/>
              <a:t>colture</a:t>
            </a:r>
            <a:r>
              <a:rPr lang="en-GB" dirty="0"/>
              <a:t> e al </a:t>
            </a:r>
            <a:r>
              <a:rPr lang="en-GB" dirty="0" err="1"/>
              <a:t>suolo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4831293"/>
      </p:ext>
    </p:extLst>
  </p:cSld>
  <p:clrMapOvr>
    <a:masterClrMapping/>
  </p:clrMapOvr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POLI</Template>
  <TotalTime>0</TotalTime>
  <Words>1119</Words>
  <Application>Microsoft Office PowerPoint</Application>
  <PresentationFormat>Widescreen</PresentationFormat>
  <Paragraphs>153</Paragraphs>
  <Slides>19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 Math</vt:lpstr>
      <vt:lpstr>Wingdings</vt:lpstr>
      <vt:lpstr>POLI</vt:lpstr>
      <vt:lpstr>Il modello AGRIDE per la valutazione del danno alluvionale al settore agricolo  </vt:lpstr>
      <vt:lpstr>Un modello di danno per l’agricoltura: motivazioni </vt:lpstr>
      <vt:lpstr>Un modello di danno per l’agricoltura: motivazioni </vt:lpstr>
      <vt:lpstr>Il modello concettuale di AGRIDE-c</vt:lpstr>
      <vt:lpstr>Il modello concettuale di AGRIDE-c</vt:lpstr>
      <vt:lpstr>Il modello concettuale di AGRIDE-c</vt:lpstr>
      <vt:lpstr>AGRIDE-c per la Pianura Padana 1. Caratteristiche idrauliche e di vulnerabilità</vt:lpstr>
      <vt:lpstr>AGRIDE-c per la Pianura Padana 2. Caratterizzazione dello Scenario 0 (“no flood”)</vt:lpstr>
      <vt:lpstr>AGRIDE-c per la Pianura Padana 3. Modello fisico: danno alle colture e al suolo</vt:lpstr>
      <vt:lpstr>AGRIDE-c per la Pianura Padana 4. Modello economico: variazione ricavi e costi di produzione (“flood”) </vt:lpstr>
      <vt:lpstr>AGRIDE-c per la Pianura Padana 5. Stima del danno economico per diversi scenari</vt:lpstr>
      <vt:lpstr>La struttura del progetto </vt:lpstr>
      <vt:lpstr>AGRIDE-c a supporto della pianificazione di bacino</vt:lpstr>
      <vt:lpstr>AGRIDE-c a supporto della pianificazione di bacino</vt:lpstr>
      <vt:lpstr>AGRIDE-c: applicazione alla meso e micro-scala</vt:lpstr>
      <vt:lpstr>AGRIDE-l: un modello di danno per il settore zootecnico</vt:lpstr>
      <vt:lpstr>AGRIDE-l: un modello di danno per il settore zootecnico</vt:lpstr>
      <vt:lpstr>Conclusioni</vt:lpstr>
      <vt:lpstr>Conclusioni</vt:lpstr>
    </vt:vector>
  </TitlesOfParts>
  <Company>Area Servizi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Colleoni</dc:creator>
  <cp:lastModifiedBy>Anna rita Scorzini</cp:lastModifiedBy>
  <cp:revision>270</cp:revision>
  <dcterms:created xsi:type="dcterms:W3CDTF">2015-05-26T12:27:57Z</dcterms:created>
  <dcterms:modified xsi:type="dcterms:W3CDTF">2019-06-10T09:27:42Z</dcterms:modified>
</cp:coreProperties>
</file>