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6"/>
  </p:notesMasterIdLst>
  <p:sldIdLst>
    <p:sldId id="261" r:id="rId2"/>
    <p:sldId id="309" r:id="rId3"/>
    <p:sldId id="333" r:id="rId4"/>
    <p:sldId id="322" r:id="rId5"/>
    <p:sldId id="323" r:id="rId6"/>
    <p:sldId id="335" r:id="rId7"/>
    <p:sldId id="324" r:id="rId8"/>
    <p:sldId id="320" r:id="rId9"/>
    <p:sldId id="341" r:id="rId10"/>
    <p:sldId id="342" r:id="rId11"/>
    <p:sldId id="346" r:id="rId12"/>
    <p:sldId id="343" r:id="rId13"/>
    <p:sldId id="344" r:id="rId14"/>
    <p:sldId id="345" r:id="rId15"/>
  </p:sldIdLst>
  <p:sldSz cx="12192000" cy="6858000"/>
  <p:notesSz cx="6858000" cy="9144000"/>
  <p:defaultTextStyle>
    <a:defPPr>
      <a:defRPr lang="it-IT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28FA5"/>
    <a:srgbClr val="3333FF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Stile medio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3296810-A885-4BE3-A3E7-6D5BEEA58F35}" styleName="Stile medio 2 - Colore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6E25E649-3F16-4E02-A733-19D2CDBF48F0}" styleName="Stile medio 3 - Colore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4C1A8A3-306A-4EB7-A6B1-4F7E0EB9C5D6}" styleName="Stile medio 3 - Colore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6165" autoAdjust="0"/>
    <p:restoredTop sz="95455" autoAdjust="0"/>
  </p:normalViewPr>
  <p:slideViewPr>
    <p:cSldViewPr snapToGrid="0" snapToObjects="1">
      <p:cViewPr varScale="1">
        <p:scale>
          <a:sx n="71" d="100"/>
          <a:sy n="71" d="100"/>
        </p:scale>
        <p:origin x="174" y="66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A77B81-60CB-494E-9ED0-253CDAB7F979}" type="datetimeFigureOut">
              <a:rPr lang="it-IT" smtClean="0"/>
              <a:t>07/06/2019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0F1249-C990-41C8-8B76-159D6D8F1CC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890081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0F1249-C990-41C8-8B76-159D6D8F1CC5}" type="slidenum">
              <a:rPr lang="it-IT" smtClean="0"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935039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Rettangolo 167"/>
          <p:cNvSpPr/>
          <p:nvPr userDrawn="1"/>
        </p:nvSpPr>
        <p:spPr>
          <a:xfrm>
            <a:off x="0" y="4267682"/>
            <a:ext cx="12192000" cy="2590317"/>
          </a:xfrm>
          <a:prstGeom prst="rect">
            <a:avLst/>
          </a:prstGeom>
          <a:solidFill>
            <a:srgbClr val="728FA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855379" y="4582216"/>
            <a:ext cx="10363200" cy="968375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it-IT" dirty="0" smtClean="0"/>
              <a:t>Fare clic per modificare lo stile del titolo</a:t>
            </a:r>
            <a:endParaRPr lang="it-IT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855379" y="5535827"/>
            <a:ext cx="10363200" cy="1058648"/>
          </a:xfrm>
        </p:spPr>
        <p:txBody>
          <a:bodyPr/>
          <a:lstStyle>
            <a:lvl1pPr marL="0" indent="0" algn="l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dirty="0" smtClean="0"/>
              <a:t>Fare clic per modificare lo stile del sottotitolo dello schema</a:t>
            </a:r>
            <a:endParaRPr lang="it-IT" dirty="0"/>
          </a:p>
        </p:txBody>
      </p:sp>
      <p:grpSp>
        <p:nvGrpSpPr>
          <p:cNvPr id="127" name="Gruppo 126"/>
          <p:cNvGrpSpPr/>
          <p:nvPr userDrawn="1"/>
        </p:nvGrpSpPr>
        <p:grpSpPr>
          <a:xfrm>
            <a:off x="0" y="4275921"/>
            <a:ext cx="12192000" cy="176557"/>
            <a:chOff x="1218340" y="275867"/>
            <a:chExt cx="17715122" cy="567843"/>
          </a:xfrm>
        </p:grpSpPr>
        <p:cxnSp>
          <p:nvCxnSpPr>
            <p:cNvPr id="128" name="Connettore 1 11"/>
            <p:cNvCxnSpPr/>
            <p:nvPr userDrawn="1"/>
          </p:nvCxnSpPr>
          <p:spPr>
            <a:xfrm>
              <a:off x="121834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Connettore 1 12"/>
            <p:cNvCxnSpPr/>
            <p:nvPr userDrawn="1"/>
          </p:nvCxnSpPr>
          <p:spPr>
            <a:xfrm>
              <a:off x="136720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Connettore 1 13"/>
            <p:cNvCxnSpPr/>
            <p:nvPr userDrawn="1"/>
          </p:nvCxnSpPr>
          <p:spPr>
            <a:xfrm>
              <a:off x="151607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Connettore 1 14"/>
            <p:cNvCxnSpPr/>
            <p:nvPr userDrawn="1"/>
          </p:nvCxnSpPr>
          <p:spPr>
            <a:xfrm>
              <a:off x="166494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Connettore 1 15"/>
            <p:cNvCxnSpPr/>
            <p:nvPr userDrawn="1"/>
          </p:nvCxnSpPr>
          <p:spPr>
            <a:xfrm>
              <a:off x="181380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Connettore 1 16"/>
            <p:cNvCxnSpPr/>
            <p:nvPr userDrawn="1"/>
          </p:nvCxnSpPr>
          <p:spPr>
            <a:xfrm>
              <a:off x="196267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Connettore 1 17"/>
            <p:cNvCxnSpPr/>
            <p:nvPr userDrawn="1"/>
          </p:nvCxnSpPr>
          <p:spPr>
            <a:xfrm>
              <a:off x="211154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Connettore 1 18"/>
            <p:cNvCxnSpPr/>
            <p:nvPr userDrawn="1"/>
          </p:nvCxnSpPr>
          <p:spPr>
            <a:xfrm>
              <a:off x="226040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Connettore 1 19"/>
            <p:cNvCxnSpPr/>
            <p:nvPr userDrawn="1"/>
          </p:nvCxnSpPr>
          <p:spPr>
            <a:xfrm>
              <a:off x="240927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Connettore 1 20"/>
            <p:cNvCxnSpPr/>
            <p:nvPr userDrawn="1"/>
          </p:nvCxnSpPr>
          <p:spPr>
            <a:xfrm>
              <a:off x="255814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Connettore 1 21"/>
            <p:cNvCxnSpPr/>
            <p:nvPr userDrawn="1"/>
          </p:nvCxnSpPr>
          <p:spPr>
            <a:xfrm>
              <a:off x="270701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Connettore 1 22"/>
            <p:cNvCxnSpPr/>
            <p:nvPr userDrawn="1"/>
          </p:nvCxnSpPr>
          <p:spPr>
            <a:xfrm>
              <a:off x="285587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Connettore 1 23"/>
            <p:cNvCxnSpPr/>
            <p:nvPr userDrawn="1"/>
          </p:nvCxnSpPr>
          <p:spPr>
            <a:xfrm>
              <a:off x="300474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Connettore 1 24"/>
            <p:cNvCxnSpPr/>
            <p:nvPr userDrawn="1"/>
          </p:nvCxnSpPr>
          <p:spPr>
            <a:xfrm>
              <a:off x="315361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Connettore 1 25"/>
            <p:cNvCxnSpPr/>
            <p:nvPr userDrawn="1"/>
          </p:nvCxnSpPr>
          <p:spPr>
            <a:xfrm>
              <a:off x="330247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Connettore 1 26"/>
            <p:cNvCxnSpPr/>
            <p:nvPr userDrawn="1"/>
          </p:nvCxnSpPr>
          <p:spPr>
            <a:xfrm>
              <a:off x="345134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Connettore 1 27"/>
            <p:cNvCxnSpPr/>
            <p:nvPr userDrawn="1"/>
          </p:nvCxnSpPr>
          <p:spPr>
            <a:xfrm>
              <a:off x="360021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Connettore 1 28"/>
            <p:cNvCxnSpPr/>
            <p:nvPr userDrawn="1"/>
          </p:nvCxnSpPr>
          <p:spPr>
            <a:xfrm>
              <a:off x="374907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Connettore 1 29"/>
            <p:cNvCxnSpPr/>
            <p:nvPr userDrawn="1"/>
          </p:nvCxnSpPr>
          <p:spPr>
            <a:xfrm>
              <a:off x="389794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" name="Connettore 1 30"/>
            <p:cNvCxnSpPr/>
            <p:nvPr userDrawn="1"/>
          </p:nvCxnSpPr>
          <p:spPr>
            <a:xfrm>
              <a:off x="404681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8" name="Connettore 1 31"/>
            <p:cNvCxnSpPr/>
            <p:nvPr userDrawn="1"/>
          </p:nvCxnSpPr>
          <p:spPr>
            <a:xfrm>
              <a:off x="419568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9" name="Connettore 1 32"/>
            <p:cNvCxnSpPr/>
            <p:nvPr userDrawn="1"/>
          </p:nvCxnSpPr>
          <p:spPr>
            <a:xfrm>
              <a:off x="434454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" name="Connettore 1 33"/>
            <p:cNvCxnSpPr/>
            <p:nvPr userDrawn="1"/>
          </p:nvCxnSpPr>
          <p:spPr>
            <a:xfrm>
              <a:off x="449341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1" name="Connettore 1 34"/>
            <p:cNvCxnSpPr/>
            <p:nvPr userDrawn="1"/>
          </p:nvCxnSpPr>
          <p:spPr>
            <a:xfrm>
              <a:off x="464228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" name="Connettore 1 35"/>
            <p:cNvCxnSpPr/>
            <p:nvPr userDrawn="1"/>
          </p:nvCxnSpPr>
          <p:spPr>
            <a:xfrm>
              <a:off x="479114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" name="Connettore 1 36"/>
            <p:cNvCxnSpPr/>
            <p:nvPr userDrawn="1"/>
          </p:nvCxnSpPr>
          <p:spPr>
            <a:xfrm>
              <a:off x="494001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4" name="Connettore 1 37"/>
            <p:cNvCxnSpPr/>
            <p:nvPr userDrawn="1"/>
          </p:nvCxnSpPr>
          <p:spPr>
            <a:xfrm>
              <a:off x="508888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5" name="Connettore 1 38"/>
            <p:cNvCxnSpPr/>
            <p:nvPr userDrawn="1"/>
          </p:nvCxnSpPr>
          <p:spPr>
            <a:xfrm>
              <a:off x="523774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" name="Connettore 1 39"/>
            <p:cNvCxnSpPr/>
            <p:nvPr userDrawn="1"/>
          </p:nvCxnSpPr>
          <p:spPr>
            <a:xfrm>
              <a:off x="538661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7" name="Connettore 1 40"/>
            <p:cNvCxnSpPr/>
            <p:nvPr userDrawn="1"/>
          </p:nvCxnSpPr>
          <p:spPr>
            <a:xfrm>
              <a:off x="553548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8" name="Connettore 1 41"/>
            <p:cNvCxnSpPr/>
            <p:nvPr userDrawn="1"/>
          </p:nvCxnSpPr>
          <p:spPr>
            <a:xfrm>
              <a:off x="568435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9" name="Connettore 1 42"/>
            <p:cNvCxnSpPr/>
            <p:nvPr userDrawn="1"/>
          </p:nvCxnSpPr>
          <p:spPr>
            <a:xfrm>
              <a:off x="583321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0" name="Connettore 1 43"/>
            <p:cNvCxnSpPr/>
            <p:nvPr userDrawn="1"/>
          </p:nvCxnSpPr>
          <p:spPr>
            <a:xfrm>
              <a:off x="598208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1" name="Connettore 1 44"/>
            <p:cNvCxnSpPr/>
            <p:nvPr userDrawn="1"/>
          </p:nvCxnSpPr>
          <p:spPr>
            <a:xfrm>
              <a:off x="613095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2" name="Connettore 1 45"/>
            <p:cNvCxnSpPr/>
            <p:nvPr userDrawn="1"/>
          </p:nvCxnSpPr>
          <p:spPr>
            <a:xfrm>
              <a:off x="627981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3" name="Connettore 1 46"/>
            <p:cNvCxnSpPr/>
            <p:nvPr userDrawn="1"/>
          </p:nvCxnSpPr>
          <p:spPr>
            <a:xfrm>
              <a:off x="642868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4" name="Connettore 1 47"/>
            <p:cNvCxnSpPr/>
            <p:nvPr userDrawn="1"/>
          </p:nvCxnSpPr>
          <p:spPr>
            <a:xfrm>
              <a:off x="657755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Connettore 1 48"/>
            <p:cNvCxnSpPr/>
            <p:nvPr userDrawn="1"/>
          </p:nvCxnSpPr>
          <p:spPr>
            <a:xfrm>
              <a:off x="672641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Connettore 1 49"/>
            <p:cNvCxnSpPr/>
            <p:nvPr userDrawn="1"/>
          </p:nvCxnSpPr>
          <p:spPr>
            <a:xfrm>
              <a:off x="687528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7" name="Connettore 1 50"/>
            <p:cNvCxnSpPr/>
            <p:nvPr userDrawn="1"/>
          </p:nvCxnSpPr>
          <p:spPr>
            <a:xfrm>
              <a:off x="702415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0" name="Connettore 1 51"/>
            <p:cNvCxnSpPr/>
            <p:nvPr userDrawn="1"/>
          </p:nvCxnSpPr>
          <p:spPr>
            <a:xfrm>
              <a:off x="717302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1" name="Connettore 1 52"/>
            <p:cNvCxnSpPr/>
            <p:nvPr userDrawn="1"/>
          </p:nvCxnSpPr>
          <p:spPr>
            <a:xfrm>
              <a:off x="732188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2" name="Connettore 1 53"/>
            <p:cNvCxnSpPr/>
            <p:nvPr userDrawn="1"/>
          </p:nvCxnSpPr>
          <p:spPr>
            <a:xfrm>
              <a:off x="747075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3" name="Connettore 1 54"/>
            <p:cNvCxnSpPr/>
            <p:nvPr userDrawn="1"/>
          </p:nvCxnSpPr>
          <p:spPr>
            <a:xfrm>
              <a:off x="761962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4" name="Connettore 1 55"/>
            <p:cNvCxnSpPr/>
            <p:nvPr userDrawn="1"/>
          </p:nvCxnSpPr>
          <p:spPr>
            <a:xfrm>
              <a:off x="776848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5" name="Connettore 1 56"/>
            <p:cNvCxnSpPr/>
            <p:nvPr userDrawn="1"/>
          </p:nvCxnSpPr>
          <p:spPr>
            <a:xfrm>
              <a:off x="791735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6" name="Connettore 1 57"/>
            <p:cNvCxnSpPr/>
            <p:nvPr userDrawn="1"/>
          </p:nvCxnSpPr>
          <p:spPr>
            <a:xfrm>
              <a:off x="806622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7" name="Connettore 1 58"/>
            <p:cNvCxnSpPr/>
            <p:nvPr userDrawn="1"/>
          </p:nvCxnSpPr>
          <p:spPr>
            <a:xfrm>
              <a:off x="821508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8" name="Connettore 1 59"/>
            <p:cNvCxnSpPr/>
            <p:nvPr userDrawn="1"/>
          </p:nvCxnSpPr>
          <p:spPr>
            <a:xfrm>
              <a:off x="836395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9" name="Connettore 1 60"/>
            <p:cNvCxnSpPr/>
            <p:nvPr userDrawn="1"/>
          </p:nvCxnSpPr>
          <p:spPr>
            <a:xfrm>
              <a:off x="851282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0" name="Connettore 1 61"/>
            <p:cNvCxnSpPr/>
            <p:nvPr userDrawn="1"/>
          </p:nvCxnSpPr>
          <p:spPr>
            <a:xfrm>
              <a:off x="866169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1" name="Connettore 1 62"/>
            <p:cNvCxnSpPr/>
            <p:nvPr userDrawn="1"/>
          </p:nvCxnSpPr>
          <p:spPr>
            <a:xfrm>
              <a:off x="881055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2" name="Connettore 1 63"/>
            <p:cNvCxnSpPr/>
            <p:nvPr userDrawn="1"/>
          </p:nvCxnSpPr>
          <p:spPr>
            <a:xfrm>
              <a:off x="895942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3" name="Connettore 1 64"/>
            <p:cNvCxnSpPr/>
            <p:nvPr userDrawn="1"/>
          </p:nvCxnSpPr>
          <p:spPr>
            <a:xfrm>
              <a:off x="910829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4" name="Connettore 1 65"/>
            <p:cNvCxnSpPr/>
            <p:nvPr userDrawn="1"/>
          </p:nvCxnSpPr>
          <p:spPr>
            <a:xfrm>
              <a:off x="925715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5" name="Connettore 1 66"/>
            <p:cNvCxnSpPr/>
            <p:nvPr userDrawn="1"/>
          </p:nvCxnSpPr>
          <p:spPr>
            <a:xfrm>
              <a:off x="940602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6" name="Connettore 1 67"/>
            <p:cNvCxnSpPr/>
            <p:nvPr userDrawn="1"/>
          </p:nvCxnSpPr>
          <p:spPr>
            <a:xfrm>
              <a:off x="955489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7" name="Connettore 1 68"/>
            <p:cNvCxnSpPr/>
            <p:nvPr userDrawn="1"/>
          </p:nvCxnSpPr>
          <p:spPr>
            <a:xfrm>
              <a:off x="970375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8" name="Connettore 1 69"/>
            <p:cNvCxnSpPr/>
            <p:nvPr userDrawn="1"/>
          </p:nvCxnSpPr>
          <p:spPr>
            <a:xfrm>
              <a:off x="985262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9" name="Connettore 1 70"/>
            <p:cNvCxnSpPr/>
            <p:nvPr userDrawn="1"/>
          </p:nvCxnSpPr>
          <p:spPr>
            <a:xfrm>
              <a:off x="1000149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0" name="Connettore 1 71"/>
            <p:cNvCxnSpPr/>
            <p:nvPr userDrawn="1"/>
          </p:nvCxnSpPr>
          <p:spPr>
            <a:xfrm>
              <a:off x="1015036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1" name="Connettore 1 72"/>
            <p:cNvCxnSpPr/>
            <p:nvPr userDrawn="1"/>
          </p:nvCxnSpPr>
          <p:spPr>
            <a:xfrm>
              <a:off x="1029922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2" name="Connettore 1 73"/>
            <p:cNvCxnSpPr/>
            <p:nvPr userDrawn="1"/>
          </p:nvCxnSpPr>
          <p:spPr>
            <a:xfrm>
              <a:off x="1044809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3" name="Connettore 1 74"/>
            <p:cNvCxnSpPr/>
            <p:nvPr userDrawn="1"/>
          </p:nvCxnSpPr>
          <p:spPr>
            <a:xfrm>
              <a:off x="1059696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4" name="Connettore 1 75"/>
            <p:cNvCxnSpPr/>
            <p:nvPr userDrawn="1"/>
          </p:nvCxnSpPr>
          <p:spPr>
            <a:xfrm>
              <a:off x="1074582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5" name="Connettore 1 76"/>
            <p:cNvCxnSpPr/>
            <p:nvPr userDrawn="1"/>
          </p:nvCxnSpPr>
          <p:spPr>
            <a:xfrm>
              <a:off x="1089469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6" name="Connettore 1 77"/>
            <p:cNvCxnSpPr/>
            <p:nvPr userDrawn="1"/>
          </p:nvCxnSpPr>
          <p:spPr>
            <a:xfrm>
              <a:off x="1104356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7" name="Connettore 1 78"/>
            <p:cNvCxnSpPr/>
            <p:nvPr userDrawn="1"/>
          </p:nvCxnSpPr>
          <p:spPr>
            <a:xfrm>
              <a:off x="1119242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8" name="Connettore 1 79"/>
            <p:cNvCxnSpPr/>
            <p:nvPr userDrawn="1"/>
          </p:nvCxnSpPr>
          <p:spPr>
            <a:xfrm>
              <a:off x="1134129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9" name="Connettore 1 80"/>
            <p:cNvCxnSpPr/>
            <p:nvPr userDrawn="1"/>
          </p:nvCxnSpPr>
          <p:spPr>
            <a:xfrm>
              <a:off x="1149016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0" name="Connettore 1 81"/>
            <p:cNvCxnSpPr/>
            <p:nvPr userDrawn="1"/>
          </p:nvCxnSpPr>
          <p:spPr>
            <a:xfrm>
              <a:off x="1163903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1" name="Connettore 1 82"/>
            <p:cNvCxnSpPr/>
            <p:nvPr userDrawn="1"/>
          </p:nvCxnSpPr>
          <p:spPr>
            <a:xfrm>
              <a:off x="1178789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2" name="Connettore 1 83"/>
            <p:cNvCxnSpPr/>
            <p:nvPr userDrawn="1"/>
          </p:nvCxnSpPr>
          <p:spPr>
            <a:xfrm>
              <a:off x="1193676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3" name="Connettore 1 84"/>
            <p:cNvCxnSpPr/>
            <p:nvPr userDrawn="1"/>
          </p:nvCxnSpPr>
          <p:spPr>
            <a:xfrm>
              <a:off x="1208563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4" name="Connettore 1 85"/>
            <p:cNvCxnSpPr/>
            <p:nvPr userDrawn="1"/>
          </p:nvCxnSpPr>
          <p:spPr>
            <a:xfrm>
              <a:off x="1223449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5" name="Connettore 1 86"/>
            <p:cNvCxnSpPr/>
            <p:nvPr userDrawn="1"/>
          </p:nvCxnSpPr>
          <p:spPr>
            <a:xfrm>
              <a:off x="1238336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6" name="Connettore 1 87"/>
            <p:cNvCxnSpPr/>
            <p:nvPr userDrawn="1"/>
          </p:nvCxnSpPr>
          <p:spPr>
            <a:xfrm>
              <a:off x="1253223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7" name="Connettore 1 88"/>
            <p:cNvCxnSpPr/>
            <p:nvPr userDrawn="1"/>
          </p:nvCxnSpPr>
          <p:spPr>
            <a:xfrm>
              <a:off x="1268109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8" name="Connettore 1 89"/>
            <p:cNvCxnSpPr/>
            <p:nvPr userDrawn="1"/>
          </p:nvCxnSpPr>
          <p:spPr>
            <a:xfrm>
              <a:off x="1282996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9" name="Connettore 1 90"/>
            <p:cNvCxnSpPr/>
            <p:nvPr userDrawn="1"/>
          </p:nvCxnSpPr>
          <p:spPr>
            <a:xfrm>
              <a:off x="1297883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0" name="Connettore 1 91"/>
            <p:cNvCxnSpPr/>
            <p:nvPr userDrawn="1"/>
          </p:nvCxnSpPr>
          <p:spPr>
            <a:xfrm>
              <a:off x="1312770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1" name="Connettore 1 92"/>
            <p:cNvCxnSpPr/>
            <p:nvPr userDrawn="1"/>
          </p:nvCxnSpPr>
          <p:spPr>
            <a:xfrm>
              <a:off x="1327656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2" name="Connettore 1 93"/>
            <p:cNvCxnSpPr/>
            <p:nvPr userDrawn="1"/>
          </p:nvCxnSpPr>
          <p:spPr>
            <a:xfrm>
              <a:off x="1342543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3" name="Connettore 1 94"/>
            <p:cNvCxnSpPr/>
            <p:nvPr userDrawn="1"/>
          </p:nvCxnSpPr>
          <p:spPr>
            <a:xfrm>
              <a:off x="1357430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4" name="Connettore 1 95"/>
            <p:cNvCxnSpPr/>
            <p:nvPr userDrawn="1"/>
          </p:nvCxnSpPr>
          <p:spPr>
            <a:xfrm>
              <a:off x="1372316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5" name="Connettore 1 96"/>
            <p:cNvCxnSpPr/>
            <p:nvPr userDrawn="1"/>
          </p:nvCxnSpPr>
          <p:spPr>
            <a:xfrm>
              <a:off x="1387203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6" name="Connettore 1 97"/>
            <p:cNvCxnSpPr/>
            <p:nvPr userDrawn="1"/>
          </p:nvCxnSpPr>
          <p:spPr>
            <a:xfrm>
              <a:off x="1402090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7" name="Connettore 1 98"/>
            <p:cNvCxnSpPr/>
            <p:nvPr userDrawn="1"/>
          </p:nvCxnSpPr>
          <p:spPr>
            <a:xfrm>
              <a:off x="1416976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8" name="Connettore 1 99"/>
            <p:cNvCxnSpPr/>
            <p:nvPr userDrawn="1"/>
          </p:nvCxnSpPr>
          <p:spPr>
            <a:xfrm>
              <a:off x="1431863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9" name="Connettore 1 100"/>
            <p:cNvCxnSpPr/>
            <p:nvPr userDrawn="1"/>
          </p:nvCxnSpPr>
          <p:spPr>
            <a:xfrm>
              <a:off x="1446750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0" name="Connettore 1 101"/>
            <p:cNvCxnSpPr/>
            <p:nvPr userDrawn="1"/>
          </p:nvCxnSpPr>
          <p:spPr>
            <a:xfrm>
              <a:off x="1461637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1" name="Connettore 1 102"/>
            <p:cNvCxnSpPr/>
            <p:nvPr userDrawn="1"/>
          </p:nvCxnSpPr>
          <p:spPr>
            <a:xfrm>
              <a:off x="1476523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2" name="Connettore 1 103"/>
            <p:cNvCxnSpPr/>
            <p:nvPr userDrawn="1"/>
          </p:nvCxnSpPr>
          <p:spPr>
            <a:xfrm>
              <a:off x="1491410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3" name="Connettore 1 104"/>
            <p:cNvCxnSpPr/>
            <p:nvPr userDrawn="1"/>
          </p:nvCxnSpPr>
          <p:spPr>
            <a:xfrm>
              <a:off x="1506297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4" name="Connettore 1 105"/>
            <p:cNvCxnSpPr/>
            <p:nvPr userDrawn="1"/>
          </p:nvCxnSpPr>
          <p:spPr>
            <a:xfrm>
              <a:off x="1521183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5" name="Connettore 1 106"/>
            <p:cNvCxnSpPr/>
            <p:nvPr userDrawn="1"/>
          </p:nvCxnSpPr>
          <p:spPr>
            <a:xfrm>
              <a:off x="1536070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6" name="Connettore 1 107"/>
            <p:cNvCxnSpPr/>
            <p:nvPr userDrawn="1"/>
          </p:nvCxnSpPr>
          <p:spPr>
            <a:xfrm>
              <a:off x="1550957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7" name="Connettore 1 108"/>
            <p:cNvCxnSpPr/>
            <p:nvPr userDrawn="1"/>
          </p:nvCxnSpPr>
          <p:spPr>
            <a:xfrm>
              <a:off x="1565843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8" name="Connettore 1 109"/>
            <p:cNvCxnSpPr/>
            <p:nvPr userDrawn="1"/>
          </p:nvCxnSpPr>
          <p:spPr>
            <a:xfrm>
              <a:off x="1580730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9" name="Connettore 1 110"/>
            <p:cNvCxnSpPr/>
            <p:nvPr userDrawn="1"/>
          </p:nvCxnSpPr>
          <p:spPr>
            <a:xfrm>
              <a:off x="1595617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0" name="Connettore 1 111"/>
            <p:cNvCxnSpPr/>
            <p:nvPr userDrawn="1"/>
          </p:nvCxnSpPr>
          <p:spPr>
            <a:xfrm>
              <a:off x="1610504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1" name="Connettore 1 112"/>
            <p:cNvCxnSpPr/>
            <p:nvPr userDrawn="1"/>
          </p:nvCxnSpPr>
          <p:spPr>
            <a:xfrm>
              <a:off x="1625390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2" name="Connettore 1 113"/>
            <p:cNvCxnSpPr/>
            <p:nvPr userDrawn="1"/>
          </p:nvCxnSpPr>
          <p:spPr>
            <a:xfrm>
              <a:off x="1640277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3" name="Connettore 1 114"/>
            <p:cNvCxnSpPr/>
            <p:nvPr userDrawn="1"/>
          </p:nvCxnSpPr>
          <p:spPr>
            <a:xfrm>
              <a:off x="1655164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4" name="Connettore 1 115"/>
            <p:cNvCxnSpPr/>
            <p:nvPr userDrawn="1"/>
          </p:nvCxnSpPr>
          <p:spPr>
            <a:xfrm>
              <a:off x="1670050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5" name="Connettore 1 116"/>
            <p:cNvCxnSpPr/>
            <p:nvPr userDrawn="1"/>
          </p:nvCxnSpPr>
          <p:spPr>
            <a:xfrm>
              <a:off x="1684937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6" name="Connettore 1 117"/>
            <p:cNvCxnSpPr/>
            <p:nvPr userDrawn="1"/>
          </p:nvCxnSpPr>
          <p:spPr>
            <a:xfrm>
              <a:off x="1699824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7" name="Connettore 1 118"/>
            <p:cNvCxnSpPr/>
            <p:nvPr userDrawn="1"/>
          </p:nvCxnSpPr>
          <p:spPr>
            <a:xfrm>
              <a:off x="1714710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8" name="Connettore 1 119"/>
            <p:cNvCxnSpPr/>
            <p:nvPr userDrawn="1"/>
          </p:nvCxnSpPr>
          <p:spPr>
            <a:xfrm>
              <a:off x="1729597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9" name="Connettore 1 120"/>
            <p:cNvCxnSpPr/>
            <p:nvPr userDrawn="1"/>
          </p:nvCxnSpPr>
          <p:spPr>
            <a:xfrm>
              <a:off x="1744484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0" name="Connettore 1 121"/>
            <p:cNvCxnSpPr/>
            <p:nvPr userDrawn="1"/>
          </p:nvCxnSpPr>
          <p:spPr>
            <a:xfrm>
              <a:off x="1759371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1" name="Connettore 1 122"/>
            <p:cNvCxnSpPr/>
            <p:nvPr userDrawn="1"/>
          </p:nvCxnSpPr>
          <p:spPr>
            <a:xfrm>
              <a:off x="1774257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2" name="Connettore 1 123"/>
            <p:cNvCxnSpPr/>
            <p:nvPr userDrawn="1"/>
          </p:nvCxnSpPr>
          <p:spPr>
            <a:xfrm>
              <a:off x="1789144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3" name="Connettore 1 124"/>
            <p:cNvCxnSpPr/>
            <p:nvPr userDrawn="1"/>
          </p:nvCxnSpPr>
          <p:spPr>
            <a:xfrm>
              <a:off x="1804031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4" name="Connettore 1 125"/>
            <p:cNvCxnSpPr/>
            <p:nvPr userDrawn="1"/>
          </p:nvCxnSpPr>
          <p:spPr>
            <a:xfrm>
              <a:off x="1818917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5" name="Connettore 1 126"/>
            <p:cNvCxnSpPr/>
            <p:nvPr userDrawn="1"/>
          </p:nvCxnSpPr>
          <p:spPr>
            <a:xfrm>
              <a:off x="1833804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6" name="Connettore 1 127"/>
            <p:cNvCxnSpPr/>
            <p:nvPr userDrawn="1"/>
          </p:nvCxnSpPr>
          <p:spPr>
            <a:xfrm>
              <a:off x="1848691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7" name="Connettore 1 128"/>
            <p:cNvCxnSpPr/>
            <p:nvPr userDrawn="1"/>
          </p:nvCxnSpPr>
          <p:spPr>
            <a:xfrm>
              <a:off x="1863577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8" name="Connettore 1 129"/>
            <p:cNvCxnSpPr/>
            <p:nvPr userDrawn="1"/>
          </p:nvCxnSpPr>
          <p:spPr>
            <a:xfrm>
              <a:off x="1878464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9" name="Connettore 1 130"/>
            <p:cNvCxnSpPr/>
            <p:nvPr userDrawn="1"/>
          </p:nvCxnSpPr>
          <p:spPr>
            <a:xfrm>
              <a:off x="1893346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5148126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96E2279-029F-964F-A5B1-8676BDA67CCA}" type="datetimeFigureOut">
              <a:rPr lang="it-IT" smtClean="0"/>
              <a:t>07/06/2019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7834947A-1B05-2B43-AD85-E646CE852B9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915554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96E2279-029F-964F-A5B1-8676BDA67CCA}" type="datetimeFigureOut">
              <a:rPr lang="it-IT" smtClean="0"/>
              <a:t>07/06/2019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7834947A-1B05-2B43-AD85-E646CE852B9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33669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Immagine 12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69" y="0"/>
            <a:ext cx="12192000" cy="4504944"/>
          </a:xfrm>
          <a:prstGeom prst="rect">
            <a:avLst/>
          </a:prstGeom>
        </p:spPr>
      </p:pic>
      <p:sp>
        <p:nvSpPr>
          <p:cNvPr id="2" name="Rettangolo 1"/>
          <p:cNvSpPr/>
          <p:nvPr userDrawn="1"/>
        </p:nvSpPr>
        <p:spPr>
          <a:xfrm>
            <a:off x="0" y="4258891"/>
            <a:ext cx="12192000" cy="2615070"/>
          </a:xfrm>
          <a:prstGeom prst="rect">
            <a:avLst/>
          </a:prstGeom>
          <a:solidFill>
            <a:srgbClr val="728FA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3" name="Gruppo 2"/>
          <p:cNvGrpSpPr/>
          <p:nvPr userDrawn="1"/>
        </p:nvGrpSpPr>
        <p:grpSpPr>
          <a:xfrm>
            <a:off x="0" y="4267683"/>
            <a:ext cx="12192000" cy="176557"/>
            <a:chOff x="1218340" y="275867"/>
            <a:chExt cx="17715122" cy="567843"/>
          </a:xfrm>
        </p:grpSpPr>
        <p:cxnSp>
          <p:nvCxnSpPr>
            <p:cNvPr id="4" name="Connettore 1 11"/>
            <p:cNvCxnSpPr/>
            <p:nvPr userDrawn="1"/>
          </p:nvCxnSpPr>
          <p:spPr>
            <a:xfrm>
              <a:off x="121834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Connettore 1 12"/>
            <p:cNvCxnSpPr/>
            <p:nvPr userDrawn="1"/>
          </p:nvCxnSpPr>
          <p:spPr>
            <a:xfrm>
              <a:off x="136720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Connettore 1 13"/>
            <p:cNvCxnSpPr/>
            <p:nvPr userDrawn="1"/>
          </p:nvCxnSpPr>
          <p:spPr>
            <a:xfrm>
              <a:off x="151607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Connettore 1 14"/>
            <p:cNvCxnSpPr/>
            <p:nvPr userDrawn="1"/>
          </p:nvCxnSpPr>
          <p:spPr>
            <a:xfrm>
              <a:off x="166494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Connettore 1 15"/>
            <p:cNvCxnSpPr/>
            <p:nvPr userDrawn="1"/>
          </p:nvCxnSpPr>
          <p:spPr>
            <a:xfrm>
              <a:off x="181380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Connettore 1 16"/>
            <p:cNvCxnSpPr/>
            <p:nvPr userDrawn="1"/>
          </p:nvCxnSpPr>
          <p:spPr>
            <a:xfrm>
              <a:off x="196267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Connettore 1 17"/>
            <p:cNvCxnSpPr/>
            <p:nvPr userDrawn="1"/>
          </p:nvCxnSpPr>
          <p:spPr>
            <a:xfrm>
              <a:off x="211154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Connettore 1 18"/>
            <p:cNvCxnSpPr/>
            <p:nvPr userDrawn="1"/>
          </p:nvCxnSpPr>
          <p:spPr>
            <a:xfrm>
              <a:off x="226040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Connettore 1 19"/>
            <p:cNvCxnSpPr/>
            <p:nvPr userDrawn="1"/>
          </p:nvCxnSpPr>
          <p:spPr>
            <a:xfrm>
              <a:off x="240927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nettore 1 20"/>
            <p:cNvCxnSpPr/>
            <p:nvPr userDrawn="1"/>
          </p:nvCxnSpPr>
          <p:spPr>
            <a:xfrm>
              <a:off x="255814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onnettore 1 21"/>
            <p:cNvCxnSpPr/>
            <p:nvPr userDrawn="1"/>
          </p:nvCxnSpPr>
          <p:spPr>
            <a:xfrm>
              <a:off x="270701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nettore 1 22"/>
            <p:cNvCxnSpPr/>
            <p:nvPr userDrawn="1"/>
          </p:nvCxnSpPr>
          <p:spPr>
            <a:xfrm>
              <a:off x="285587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nettore 1 23"/>
            <p:cNvCxnSpPr/>
            <p:nvPr userDrawn="1"/>
          </p:nvCxnSpPr>
          <p:spPr>
            <a:xfrm>
              <a:off x="300474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nettore 1 24"/>
            <p:cNvCxnSpPr/>
            <p:nvPr userDrawn="1"/>
          </p:nvCxnSpPr>
          <p:spPr>
            <a:xfrm>
              <a:off x="315361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nettore 1 25"/>
            <p:cNvCxnSpPr/>
            <p:nvPr userDrawn="1"/>
          </p:nvCxnSpPr>
          <p:spPr>
            <a:xfrm>
              <a:off x="330247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nettore 1 26"/>
            <p:cNvCxnSpPr/>
            <p:nvPr userDrawn="1"/>
          </p:nvCxnSpPr>
          <p:spPr>
            <a:xfrm>
              <a:off x="345134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nettore 1 27"/>
            <p:cNvCxnSpPr/>
            <p:nvPr userDrawn="1"/>
          </p:nvCxnSpPr>
          <p:spPr>
            <a:xfrm>
              <a:off x="360021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nettore 1 28"/>
            <p:cNvCxnSpPr/>
            <p:nvPr userDrawn="1"/>
          </p:nvCxnSpPr>
          <p:spPr>
            <a:xfrm>
              <a:off x="374907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nettore 1 29"/>
            <p:cNvCxnSpPr/>
            <p:nvPr userDrawn="1"/>
          </p:nvCxnSpPr>
          <p:spPr>
            <a:xfrm>
              <a:off x="389794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nettore 1 30"/>
            <p:cNvCxnSpPr/>
            <p:nvPr userDrawn="1"/>
          </p:nvCxnSpPr>
          <p:spPr>
            <a:xfrm>
              <a:off x="404681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onnettore 1 31"/>
            <p:cNvCxnSpPr/>
            <p:nvPr userDrawn="1"/>
          </p:nvCxnSpPr>
          <p:spPr>
            <a:xfrm>
              <a:off x="419568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Connettore 1 32"/>
            <p:cNvCxnSpPr/>
            <p:nvPr userDrawn="1"/>
          </p:nvCxnSpPr>
          <p:spPr>
            <a:xfrm>
              <a:off x="434454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Connettore 1 33"/>
            <p:cNvCxnSpPr/>
            <p:nvPr userDrawn="1"/>
          </p:nvCxnSpPr>
          <p:spPr>
            <a:xfrm>
              <a:off x="449341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Connettore 1 34"/>
            <p:cNvCxnSpPr/>
            <p:nvPr userDrawn="1"/>
          </p:nvCxnSpPr>
          <p:spPr>
            <a:xfrm>
              <a:off x="464228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Connettore 1 35"/>
            <p:cNvCxnSpPr/>
            <p:nvPr userDrawn="1"/>
          </p:nvCxnSpPr>
          <p:spPr>
            <a:xfrm>
              <a:off x="479114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Connettore 1 36"/>
            <p:cNvCxnSpPr/>
            <p:nvPr userDrawn="1"/>
          </p:nvCxnSpPr>
          <p:spPr>
            <a:xfrm>
              <a:off x="494001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Connettore 1 37"/>
            <p:cNvCxnSpPr/>
            <p:nvPr userDrawn="1"/>
          </p:nvCxnSpPr>
          <p:spPr>
            <a:xfrm>
              <a:off x="508888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Connettore 1 38"/>
            <p:cNvCxnSpPr/>
            <p:nvPr userDrawn="1"/>
          </p:nvCxnSpPr>
          <p:spPr>
            <a:xfrm>
              <a:off x="523774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Connettore 1 39"/>
            <p:cNvCxnSpPr/>
            <p:nvPr userDrawn="1"/>
          </p:nvCxnSpPr>
          <p:spPr>
            <a:xfrm>
              <a:off x="538661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Connettore 1 40"/>
            <p:cNvCxnSpPr/>
            <p:nvPr userDrawn="1"/>
          </p:nvCxnSpPr>
          <p:spPr>
            <a:xfrm>
              <a:off x="553548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Connettore 1 41"/>
            <p:cNvCxnSpPr/>
            <p:nvPr userDrawn="1"/>
          </p:nvCxnSpPr>
          <p:spPr>
            <a:xfrm>
              <a:off x="568435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Connettore 1 42"/>
            <p:cNvCxnSpPr/>
            <p:nvPr userDrawn="1"/>
          </p:nvCxnSpPr>
          <p:spPr>
            <a:xfrm>
              <a:off x="583321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Connettore 1 43"/>
            <p:cNvCxnSpPr/>
            <p:nvPr userDrawn="1"/>
          </p:nvCxnSpPr>
          <p:spPr>
            <a:xfrm>
              <a:off x="598208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Connettore 1 44"/>
            <p:cNvCxnSpPr/>
            <p:nvPr userDrawn="1"/>
          </p:nvCxnSpPr>
          <p:spPr>
            <a:xfrm>
              <a:off x="613095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Connettore 1 45"/>
            <p:cNvCxnSpPr/>
            <p:nvPr userDrawn="1"/>
          </p:nvCxnSpPr>
          <p:spPr>
            <a:xfrm>
              <a:off x="627981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Connettore 1 46"/>
            <p:cNvCxnSpPr/>
            <p:nvPr userDrawn="1"/>
          </p:nvCxnSpPr>
          <p:spPr>
            <a:xfrm>
              <a:off x="642868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Connettore 1 47"/>
            <p:cNvCxnSpPr/>
            <p:nvPr userDrawn="1"/>
          </p:nvCxnSpPr>
          <p:spPr>
            <a:xfrm>
              <a:off x="657755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Connettore 1 48"/>
            <p:cNvCxnSpPr/>
            <p:nvPr userDrawn="1"/>
          </p:nvCxnSpPr>
          <p:spPr>
            <a:xfrm>
              <a:off x="672641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Connettore 1 49"/>
            <p:cNvCxnSpPr/>
            <p:nvPr userDrawn="1"/>
          </p:nvCxnSpPr>
          <p:spPr>
            <a:xfrm>
              <a:off x="687528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Connettore 1 50"/>
            <p:cNvCxnSpPr/>
            <p:nvPr userDrawn="1"/>
          </p:nvCxnSpPr>
          <p:spPr>
            <a:xfrm>
              <a:off x="702415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Connettore 1 51"/>
            <p:cNvCxnSpPr/>
            <p:nvPr userDrawn="1"/>
          </p:nvCxnSpPr>
          <p:spPr>
            <a:xfrm>
              <a:off x="717302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Connettore 1 52"/>
            <p:cNvCxnSpPr/>
            <p:nvPr userDrawn="1"/>
          </p:nvCxnSpPr>
          <p:spPr>
            <a:xfrm>
              <a:off x="732188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Connettore 1 53"/>
            <p:cNvCxnSpPr/>
            <p:nvPr userDrawn="1"/>
          </p:nvCxnSpPr>
          <p:spPr>
            <a:xfrm>
              <a:off x="747075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Connettore 1 54"/>
            <p:cNvCxnSpPr/>
            <p:nvPr userDrawn="1"/>
          </p:nvCxnSpPr>
          <p:spPr>
            <a:xfrm>
              <a:off x="761962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Connettore 1 55"/>
            <p:cNvCxnSpPr/>
            <p:nvPr userDrawn="1"/>
          </p:nvCxnSpPr>
          <p:spPr>
            <a:xfrm>
              <a:off x="776848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Connettore 1 56"/>
            <p:cNvCxnSpPr/>
            <p:nvPr userDrawn="1"/>
          </p:nvCxnSpPr>
          <p:spPr>
            <a:xfrm>
              <a:off x="791735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Connettore 1 57"/>
            <p:cNvCxnSpPr/>
            <p:nvPr userDrawn="1"/>
          </p:nvCxnSpPr>
          <p:spPr>
            <a:xfrm>
              <a:off x="806622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Connettore 1 58"/>
            <p:cNvCxnSpPr/>
            <p:nvPr userDrawn="1"/>
          </p:nvCxnSpPr>
          <p:spPr>
            <a:xfrm>
              <a:off x="821508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Connettore 1 59"/>
            <p:cNvCxnSpPr/>
            <p:nvPr userDrawn="1"/>
          </p:nvCxnSpPr>
          <p:spPr>
            <a:xfrm>
              <a:off x="836395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Connettore 1 60"/>
            <p:cNvCxnSpPr/>
            <p:nvPr userDrawn="1"/>
          </p:nvCxnSpPr>
          <p:spPr>
            <a:xfrm>
              <a:off x="851282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Connettore 1 61"/>
            <p:cNvCxnSpPr/>
            <p:nvPr userDrawn="1"/>
          </p:nvCxnSpPr>
          <p:spPr>
            <a:xfrm>
              <a:off x="866169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Connettore 1 62"/>
            <p:cNvCxnSpPr/>
            <p:nvPr userDrawn="1"/>
          </p:nvCxnSpPr>
          <p:spPr>
            <a:xfrm>
              <a:off x="881055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Connettore 1 63"/>
            <p:cNvCxnSpPr/>
            <p:nvPr userDrawn="1"/>
          </p:nvCxnSpPr>
          <p:spPr>
            <a:xfrm>
              <a:off x="895942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Connettore 1 64"/>
            <p:cNvCxnSpPr/>
            <p:nvPr userDrawn="1"/>
          </p:nvCxnSpPr>
          <p:spPr>
            <a:xfrm>
              <a:off x="910829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Connettore 1 65"/>
            <p:cNvCxnSpPr/>
            <p:nvPr userDrawn="1"/>
          </p:nvCxnSpPr>
          <p:spPr>
            <a:xfrm>
              <a:off x="925715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Connettore 1 66"/>
            <p:cNvCxnSpPr/>
            <p:nvPr userDrawn="1"/>
          </p:nvCxnSpPr>
          <p:spPr>
            <a:xfrm>
              <a:off x="940602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Connettore 1 67"/>
            <p:cNvCxnSpPr/>
            <p:nvPr userDrawn="1"/>
          </p:nvCxnSpPr>
          <p:spPr>
            <a:xfrm>
              <a:off x="955489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Connettore 1 68"/>
            <p:cNvCxnSpPr/>
            <p:nvPr userDrawn="1"/>
          </p:nvCxnSpPr>
          <p:spPr>
            <a:xfrm>
              <a:off x="970375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Connettore 1 69"/>
            <p:cNvCxnSpPr/>
            <p:nvPr userDrawn="1"/>
          </p:nvCxnSpPr>
          <p:spPr>
            <a:xfrm>
              <a:off x="985262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Connettore 1 70"/>
            <p:cNvCxnSpPr/>
            <p:nvPr userDrawn="1"/>
          </p:nvCxnSpPr>
          <p:spPr>
            <a:xfrm>
              <a:off x="1000149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Connettore 1 71"/>
            <p:cNvCxnSpPr/>
            <p:nvPr userDrawn="1"/>
          </p:nvCxnSpPr>
          <p:spPr>
            <a:xfrm>
              <a:off x="1015036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Connettore 1 72"/>
            <p:cNvCxnSpPr/>
            <p:nvPr userDrawn="1"/>
          </p:nvCxnSpPr>
          <p:spPr>
            <a:xfrm>
              <a:off x="1029922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Connettore 1 73"/>
            <p:cNvCxnSpPr/>
            <p:nvPr userDrawn="1"/>
          </p:nvCxnSpPr>
          <p:spPr>
            <a:xfrm>
              <a:off x="1044809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Connettore 1 74"/>
            <p:cNvCxnSpPr/>
            <p:nvPr userDrawn="1"/>
          </p:nvCxnSpPr>
          <p:spPr>
            <a:xfrm>
              <a:off x="1059696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Connettore 1 75"/>
            <p:cNvCxnSpPr/>
            <p:nvPr userDrawn="1"/>
          </p:nvCxnSpPr>
          <p:spPr>
            <a:xfrm>
              <a:off x="1074582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Connettore 1 76"/>
            <p:cNvCxnSpPr/>
            <p:nvPr userDrawn="1"/>
          </p:nvCxnSpPr>
          <p:spPr>
            <a:xfrm>
              <a:off x="1089469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Connettore 1 77"/>
            <p:cNvCxnSpPr/>
            <p:nvPr userDrawn="1"/>
          </p:nvCxnSpPr>
          <p:spPr>
            <a:xfrm>
              <a:off x="1104356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Connettore 1 78"/>
            <p:cNvCxnSpPr/>
            <p:nvPr userDrawn="1"/>
          </p:nvCxnSpPr>
          <p:spPr>
            <a:xfrm>
              <a:off x="1119242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Connettore 1 79"/>
            <p:cNvCxnSpPr/>
            <p:nvPr userDrawn="1"/>
          </p:nvCxnSpPr>
          <p:spPr>
            <a:xfrm>
              <a:off x="1134129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Connettore 1 80"/>
            <p:cNvCxnSpPr/>
            <p:nvPr userDrawn="1"/>
          </p:nvCxnSpPr>
          <p:spPr>
            <a:xfrm>
              <a:off x="1149016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Connettore 1 81"/>
            <p:cNvCxnSpPr/>
            <p:nvPr userDrawn="1"/>
          </p:nvCxnSpPr>
          <p:spPr>
            <a:xfrm>
              <a:off x="1163903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Connettore 1 82"/>
            <p:cNvCxnSpPr/>
            <p:nvPr userDrawn="1"/>
          </p:nvCxnSpPr>
          <p:spPr>
            <a:xfrm>
              <a:off x="1178789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Connettore 1 83"/>
            <p:cNvCxnSpPr/>
            <p:nvPr userDrawn="1"/>
          </p:nvCxnSpPr>
          <p:spPr>
            <a:xfrm>
              <a:off x="1193676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Connettore 1 84"/>
            <p:cNvCxnSpPr/>
            <p:nvPr userDrawn="1"/>
          </p:nvCxnSpPr>
          <p:spPr>
            <a:xfrm>
              <a:off x="1208563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Connettore 1 85"/>
            <p:cNvCxnSpPr/>
            <p:nvPr userDrawn="1"/>
          </p:nvCxnSpPr>
          <p:spPr>
            <a:xfrm>
              <a:off x="1223449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Connettore 1 86"/>
            <p:cNvCxnSpPr/>
            <p:nvPr userDrawn="1"/>
          </p:nvCxnSpPr>
          <p:spPr>
            <a:xfrm>
              <a:off x="1238336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Connettore 1 87"/>
            <p:cNvCxnSpPr/>
            <p:nvPr userDrawn="1"/>
          </p:nvCxnSpPr>
          <p:spPr>
            <a:xfrm>
              <a:off x="1253223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Connettore 1 88"/>
            <p:cNvCxnSpPr/>
            <p:nvPr userDrawn="1"/>
          </p:nvCxnSpPr>
          <p:spPr>
            <a:xfrm>
              <a:off x="1268109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Connettore 1 89"/>
            <p:cNvCxnSpPr/>
            <p:nvPr userDrawn="1"/>
          </p:nvCxnSpPr>
          <p:spPr>
            <a:xfrm>
              <a:off x="1282996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Connettore 1 90"/>
            <p:cNvCxnSpPr/>
            <p:nvPr userDrawn="1"/>
          </p:nvCxnSpPr>
          <p:spPr>
            <a:xfrm>
              <a:off x="1297883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Connettore 1 91"/>
            <p:cNvCxnSpPr/>
            <p:nvPr userDrawn="1"/>
          </p:nvCxnSpPr>
          <p:spPr>
            <a:xfrm>
              <a:off x="1312770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Connettore 1 92"/>
            <p:cNvCxnSpPr/>
            <p:nvPr userDrawn="1"/>
          </p:nvCxnSpPr>
          <p:spPr>
            <a:xfrm>
              <a:off x="1327656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Connettore 1 93"/>
            <p:cNvCxnSpPr/>
            <p:nvPr userDrawn="1"/>
          </p:nvCxnSpPr>
          <p:spPr>
            <a:xfrm>
              <a:off x="1342543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Connettore 1 94"/>
            <p:cNvCxnSpPr/>
            <p:nvPr userDrawn="1"/>
          </p:nvCxnSpPr>
          <p:spPr>
            <a:xfrm>
              <a:off x="1357430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Connettore 1 95"/>
            <p:cNvCxnSpPr/>
            <p:nvPr userDrawn="1"/>
          </p:nvCxnSpPr>
          <p:spPr>
            <a:xfrm>
              <a:off x="1372316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Connettore 1 96"/>
            <p:cNvCxnSpPr/>
            <p:nvPr userDrawn="1"/>
          </p:nvCxnSpPr>
          <p:spPr>
            <a:xfrm>
              <a:off x="1387203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Connettore 1 97"/>
            <p:cNvCxnSpPr/>
            <p:nvPr userDrawn="1"/>
          </p:nvCxnSpPr>
          <p:spPr>
            <a:xfrm>
              <a:off x="1402090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Connettore 1 98"/>
            <p:cNvCxnSpPr/>
            <p:nvPr userDrawn="1"/>
          </p:nvCxnSpPr>
          <p:spPr>
            <a:xfrm>
              <a:off x="1416976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Connettore 1 99"/>
            <p:cNvCxnSpPr/>
            <p:nvPr userDrawn="1"/>
          </p:nvCxnSpPr>
          <p:spPr>
            <a:xfrm>
              <a:off x="1431863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Connettore 1 100"/>
            <p:cNvCxnSpPr/>
            <p:nvPr userDrawn="1"/>
          </p:nvCxnSpPr>
          <p:spPr>
            <a:xfrm>
              <a:off x="1446750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Connettore 1 101"/>
            <p:cNvCxnSpPr/>
            <p:nvPr userDrawn="1"/>
          </p:nvCxnSpPr>
          <p:spPr>
            <a:xfrm>
              <a:off x="1461637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Connettore 1 102"/>
            <p:cNvCxnSpPr/>
            <p:nvPr userDrawn="1"/>
          </p:nvCxnSpPr>
          <p:spPr>
            <a:xfrm>
              <a:off x="1476523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Connettore 1 103"/>
            <p:cNvCxnSpPr/>
            <p:nvPr userDrawn="1"/>
          </p:nvCxnSpPr>
          <p:spPr>
            <a:xfrm>
              <a:off x="1491410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Connettore 1 104"/>
            <p:cNvCxnSpPr/>
            <p:nvPr userDrawn="1"/>
          </p:nvCxnSpPr>
          <p:spPr>
            <a:xfrm>
              <a:off x="1506297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Connettore 1 105"/>
            <p:cNvCxnSpPr/>
            <p:nvPr userDrawn="1"/>
          </p:nvCxnSpPr>
          <p:spPr>
            <a:xfrm>
              <a:off x="1521183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Connettore 1 106"/>
            <p:cNvCxnSpPr/>
            <p:nvPr userDrawn="1"/>
          </p:nvCxnSpPr>
          <p:spPr>
            <a:xfrm>
              <a:off x="1536070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Connettore 1 107"/>
            <p:cNvCxnSpPr/>
            <p:nvPr userDrawn="1"/>
          </p:nvCxnSpPr>
          <p:spPr>
            <a:xfrm>
              <a:off x="1550957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Connettore 1 108"/>
            <p:cNvCxnSpPr/>
            <p:nvPr userDrawn="1"/>
          </p:nvCxnSpPr>
          <p:spPr>
            <a:xfrm>
              <a:off x="1565843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Connettore 1 109"/>
            <p:cNvCxnSpPr/>
            <p:nvPr userDrawn="1"/>
          </p:nvCxnSpPr>
          <p:spPr>
            <a:xfrm>
              <a:off x="1580730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Connettore 1 110"/>
            <p:cNvCxnSpPr/>
            <p:nvPr userDrawn="1"/>
          </p:nvCxnSpPr>
          <p:spPr>
            <a:xfrm>
              <a:off x="1595617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Connettore 1 111"/>
            <p:cNvCxnSpPr/>
            <p:nvPr userDrawn="1"/>
          </p:nvCxnSpPr>
          <p:spPr>
            <a:xfrm>
              <a:off x="1610504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Connettore 1 112"/>
            <p:cNvCxnSpPr/>
            <p:nvPr userDrawn="1"/>
          </p:nvCxnSpPr>
          <p:spPr>
            <a:xfrm>
              <a:off x="1625390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Connettore 1 113"/>
            <p:cNvCxnSpPr/>
            <p:nvPr userDrawn="1"/>
          </p:nvCxnSpPr>
          <p:spPr>
            <a:xfrm>
              <a:off x="1640277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Connettore 1 114"/>
            <p:cNvCxnSpPr/>
            <p:nvPr userDrawn="1"/>
          </p:nvCxnSpPr>
          <p:spPr>
            <a:xfrm>
              <a:off x="1655164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Connettore 1 115"/>
            <p:cNvCxnSpPr/>
            <p:nvPr userDrawn="1"/>
          </p:nvCxnSpPr>
          <p:spPr>
            <a:xfrm>
              <a:off x="1670050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Connettore 1 116"/>
            <p:cNvCxnSpPr/>
            <p:nvPr userDrawn="1"/>
          </p:nvCxnSpPr>
          <p:spPr>
            <a:xfrm>
              <a:off x="1684937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Connettore 1 117"/>
            <p:cNvCxnSpPr/>
            <p:nvPr userDrawn="1"/>
          </p:nvCxnSpPr>
          <p:spPr>
            <a:xfrm>
              <a:off x="1699824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Connettore 1 118"/>
            <p:cNvCxnSpPr/>
            <p:nvPr userDrawn="1"/>
          </p:nvCxnSpPr>
          <p:spPr>
            <a:xfrm>
              <a:off x="1714710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Connettore 1 119"/>
            <p:cNvCxnSpPr/>
            <p:nvPr userDrawn="1"/>
          </p:nvCxnSpPr>
          <p:spPr>
            <a:xfrm>
              <a:off x="1729597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Connettore 1 120"/>
            <p:cNvCxnSpPr/>
            <p:nvPr userDrawn="1"/>
          </p:nvCxnSpPr>
          <p:spPr>
            <a:xfrm>
              <a:off x="1744484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Connettore 1 121"/>
            <p:cNvCxnSpPr/>
            <p:nvPr userDrawn="1"/>
          </p:nvCxnSpPr>
          <p:spPr>
            <a:xfrm>
              <a:off x="1759371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Connettore 1 122"/>
            <p:cNvCxnSpPr/>
            <p:nvPr userDrawn="1"/>
          </p:nvCxnSpPr>
          <p:spPr>
            <a:xfrm>
              <a:off x="1774257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Connettore 1 123"/>
            <p:cNvCxnSpPr/>
            <p:nvPr userDrawn="1"/>
          </p:nvCxnSpPr>
          <p:spPr>
            <a:xfrm>
              <a:off x="1789144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Connettore 1 124"/>
            <p:cNvCxnSpPr/>
            <p:nvPr userDrawn="1"/>
          </p:nvCxnSpPr>
          <p:spPr>
            <a:xfrm>
              <a:off x="1804031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Connettore 1 125"/>
            <p:cNvCxnSpPr/>
            <p:nvPr userDrawn="1"/>
          </p:nvCxnSpPr>
          <p:spPr>
            <a:xfrm>
              <a:off x="1818917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Connettore 1 126"/>
            <p:cNvCxnSpPr/>
            <p:nvPr userDrawn="1"/>
          </p:nvCxnSpPr>
          <p:spPr>
            <a:xfrm>
              <a:off x="1833804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Connettore 1 127"/>
            <p:cNvCxnSpPr/>
            <p:nvPr userDrawn="1"/>
          </p:nvCxnSpPr>
          <p:spPr>
            <a:xfrm>
              <a:off x="1848691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Connettore 1 128"/>
            <p:cNvCxnSpPr/>
            <p:nvPr userDrawn="1"/>
          </p:nvCxnSpPr>
          <p:spPr>
            <a:xfrm>
              <a:off x="1863577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Connettore 1 129"/>
            <p:cNvCxnSpPr/>
            <p:nvPr userDrawn="1"/>
          </p:nvCxnSpPr>
          <p:spPr>
            <a:xfrm>
              <a:off x="1878464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Connettore 1 130"/>
            <p:cNvCxnSpPr/>
            <p:nvPr userDrawn="1"/>
          </p:nvCxnSpPr>
          <p:spPr>
            <a:xfrm>
              <a:off x="1893346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25" name="Picture 4" descr="Y:\IMMAGINE _COORDINATA_2014\LOGO_UFFICIALE\01_Polimi_centrato\eps\01_Polimi_centrato_COL_negativo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12246" y="2530701"/>
            <a:ext cx="2133600" cy="1573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28054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Rettangolo 252"/>
          <p:cNvSpPr/>
          <p:nvPr userDrawn="1"/>
        </p:nvSpPr>
        <p:spPr>
          <a:xfrm>
            <a:off x="0" y="1"/>
            <a:ext cx="12192000" cy="1269904"/>
          </a:xfrm>
          <a:prstGeom prst="rect">
            <a:avLst/>
          </a:prstGeom>
          <a:solidFill>
            <a:srgbClr val="728FA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09600" y="1600201"/>
            <a:ext cx="11098301" cy="4525963"/>
          </a:xfrm>
        </p:spPr>
        <p:txBody>
          <a:bodyPr/>
          <a:lstStyle/>
          <a:p>
            <a:pPr lvl="0"/>
            <a:r>
              <a:rPr lang="it-IT" dirty="0" smtClean="0"/>
              <a:t>Fare clic per modificare stili del testo dello schema</a:t>
            </a:r>
          </a:p>
          <a:p>
            <a:pPr lvl="1"/>
            <a:r>
              <a:rPr lang="it-IT" dirty="0" smtClean="0"/>
              <a:t>Secondo livello</a:t>
            </a:r>
          </a:p>
          <a:p>
            <a:pPr lvl="2"/>
            <a:r>
              <a:rPr lang="it-IT" dirty="0" smtClean="0"/>
              <a:t>Terzo livello</a:t>
            </a:r>
          </a:p>
          <a:p>
            <a:pPr lvl="3"/>
            <a:r>
              <a:rPr lang="it-IT" dirty="0" smtClean="0"/>
              <a:t>Quarto livello</a:t>
            </a:r>
          </a:p>
          <a:p>
            <a:pPr lvl="4"/>
            <a:r>
              <a:rPr lang="it-IT" dirty="0" smtClean="0"/>
              <a:t>Quinto livello</a:t>
            </a:r>
            <a:endParaRPr lang="it-IT" dirty="0"/>
          </a:p>
        </p:txBody>
      </p:sp>
      <p:sp>
        <p:nvSpPr>
          <p:cNvPr id="129" name="Rettangolo 128"/>
          <p:cNvSpPr/>
          <p:nvPr userDrawn="1"/>
        </p:nvSpPr>
        <p:spPr>
          <a:xfrm>
            <a:off x="0" y="6126163"/>
            <a:ext cx="12192000" cy="731837"/>
          </a:xfrm>
          <a:prstGeom prst="rect">
            <a:avLst/>
          </a:prstGeom>
          <a:solidFill>
            <a:srgbClr val="728FA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sp>
        <p:nvSpPr>
          <p:cNvPr id="130" name="CasellaDiTesto 129"/>
          <p:cNvSpPr txBox="1"/>
          <p:nvPr userDrawn="1"/>
        </p:nvSpPr>
        <p:spPr>
          <a:xfrm>
            <a:off x="210371" y="6363506"/>
            <a:ext cx="210506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b="1" dirty="0" smtClean="0">
                <a:solidFill>
                  <a:srgbClr val="FFFFFF"/>
                </a:solidFill>
                <a:latin typeface="Arial"/>
                <a:cs typeface="Arial"/>
              </a:rPr>
              <a:t>Giuliana Gemini - Poliedra</a:t>
            </a:r>
            <a:endParaRPr lang="it-IT" sz="1200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grpSp>
        <p:nvGrpSpPr>
          <p:cNvPr id="132" name="Gruppo 131"/>
          <p:cNvGrpSpPr/>
          <p:nvPr userDrawn="1"/>
        </p:nvGrpSpPr>
        <p:grpSpPr>
          <a:xfrm>
            <a:off x="64010" y="1089904"/>
            <a:ext cx="12048863" cy="180000"/>
            <a:chOff x="1218340" y="275867"/>
            <a:chExt cx="17715122" cy="567843"/>
          </a:xfrm>
        </p:grpSpPr>
        <p:cxnSp>
          <p:nvCxnSpPr>
            <p:cNvPr id="133" name="Connettore 1 132"/>
            <p:cNvCxnSpPr/>
            <p:nvPr userDrawn="1"/>
          </p:nvCxnSpPr>
          <p:spPr>
            <a:xfrm>
              <a:off x="121834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Connettore 1 133"/>
            <p:cNvCxnSpPr/>
            <p:nvPr userDrawn="1"/>
          </p:nvCxnSpPr>
          <p:spPr>
            <a:xfrm>
              <a:off x="136720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Connettore 1 134"/>
            <p:cNvCxnSpPr/>
            <p:nvPr userDrawn="1"/>
          </p:nvCxnSpPr>
          <p:spPr>
            <a:xfrm>
              <a:off x="151607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Connettore 1 135"/>
            <p:cNvCxnSpPr/>
            <p:nvPr userDrawn="1"/>
          </p:nvCxnSpPr>
          <p:spPr>
            <a:xfrm>
              <a:off x="166494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Connettore 1 136"/>
            <p:cNvCxnSpPr/>
            <p:nvPr userDrawn="1"/>
          </p:nvCxnSpPr>
          <p:spPr>
            <a:xfrm>
              <a:off x="181380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Connettore 1 137"/>
            <p:cNvCxnSpPr/>
            <p:nvPr userDrawn="1"/>
          </p:nvCxnSpPr>
          <p:spPr>
            <a:xfrm>
              <a:off x="196267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Connettore 1 138"/>
            <p:cNvCxnSpPr/>
            <p:nvPr userDrawn="1"/>
          </p:nvCxnSpPr>
          <p:spPr>
            <a:xfrm>
              <a:off x="211154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Connettore 1 139"/>
            <p:cNvCxnSpPr/>
            <p:nvPr userDrawn="1"/>
          </p:nvCxnSpPr>
          <p:spPr>
            <a:xfrm>
              <a:off x="226040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Connettore 1 140"/>
            <p:cNvCxnSpPr/>
            <p:nvPr userDrawn="1"/>
          </p:nvCxnSpPr>
          <p:spPr>
            <a:xfrm>
              <a:off x="240927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Connettore 1 141"/>
            <p:cNvCxnSpPr/>
            <p:nvPr userDrawn="1"/>
          </p:nvCxnSpPr>
          <p:spPr>
            <a:xfrm>
              <a:off x="255814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Connettore 1 142"/>
            <p:cNvCxnSpPr/>
            <p:nvPr userDrawn="1"/>
          </p:nvCxnSpPr>
          <p:spPr>
            <a:xfrm>
              <a:off x="270701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Connettore 1 143"/>
            <p:cNvCxnSpPr/>
            <p:nvPr userDrawn="1"/>
          </p:nvCxnSpPr>
          <p:spPr>
            <a:xfrm>
              <a:off x="285587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Connettore 1 144"/>
            <p:cNvCxnSpPr/>
            <p:nvPr userDrawn="1"/>
          </p:nvCxnSpPr>
          <p:spPr>
            <a:xfrm>
              <a:off x="300474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Connettore 1 145"/>
            <p:cNvCxnSpPr/>
            <p:nvPr userDrawn="1"/>
          </p:nvCxnSpPr>
          <p:spPr>
            <a:xfrm>
              <a:off x="315361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" name="Connettore 1 146"/>
            <p:cNvCxnSpPr/>
            <p:nvPr userDrawn="1"/>
          </p:nvCxnSpPr>
          <p:spPr>
            <a:xfrm>
              <a:off x="330247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8" name="Connettore 1 147"/>
            <p:cNvCxnSpPr/>
            <p:nvPr userDrawn="1"/>
          </p:nvCxnSpPr>
          <p:spPr>
            <a:xfrm>
              <a:off x="345134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9" name="Connettore 1 148"/>
            <p:cNvCxnSpPr/>
            <p:nvPr userDrawn="1"/>
          </p:nvCxnSpPr>
          <p:spPr>
            <a:xfrm>
              <a:off x="360021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" name="Connettore 1 149"/>
            <p:cNvCxnSpPr/>
            <p:nvPr userDrawn="1"/>
          </p:nvCxnSpPr>
          <p:spPr>
            <a:xfrm>
              <a:off x="374907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1" name="Connettore 1 150"/>
            <p:cNvCxnSpPr/>
            <p:nvPr userDrawn="1"/>
          </p:nvCxnSpPr>
          <p:spPr>
            <a:xfrm>
              <a:off x="389794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" name="Connettore 1 151"/>
            <p:cNvCxnSpPr/>
            <p:nvPr userDrawn="1"/>
          </p:nvCxnSpPr>
          <p:spPr>
            <a:xfrm>
              <a:off x="404681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" name="Connettore 1 152"/>
            <p:cNvCxnSpPr/>
            <p:nvPr userDrawn="1"/>
          </p:nvCxnSpPr>
          <p:spPr>
            <a:xfrm>
              <a:off x="419568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4" name="Connettore 1 153"/>
            <p:cNvCxnSpPr/>
            <p:nvPr userDrawn="1"/>
          </p:nvCxnSpPr>
          <p:spPr>
            <a:xfrm>
              <a:off x="434454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5" name="Connettore 1 154"/>
            <p:cNvCxnSpPr/>
            <p:nvPr userDrawn="1"/>
          </p:nvCxnSpPr>
          <p:spPr>
            <a:xfrm>
              <a:off x="449341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" name="Connettore 1 155"/>
            <p:cNvCxnSpPr/>
            <p:nvPr userDrawn="1"/>
          </p:nvCxnSpPr>
          <p:spPr>
            <a:xfrm>
              <a:off x="464228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7" name="Connettore 1 156"/>
            <p:cNvCxnSpPr/>
            <p:nvPr userDrawn="1"/>
          </p:nvCxnSpPr>
          <p:spPr>
            <a:xfrm>
              <a:off x="479114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8" name="Connettore 1 157"/>
            <p:cNvCxnSpPr/>
            <p:nvPr userDrawn="1"/>
          </p:nvCxnSpPr>
          <p:spPr>
            <a:xfrm>
              <a:off x="494001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9" name="Connettore 1 158"/>
            <p:cNvCxnSpPr/>
            <p:nvPr userDrawn="1"/>
          </p:nvCxnSpPr>
          <p:spPr>
            <a:xfrm>
              <a:off x="508888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0" name="Connettore 1 159"/>
            <p:cNvCxnSpPr/>
            <p:nvPr userDrawn="1"/>
          </p:nvCxnSpPr>
          <p:spPr>
            <a:xfrm>
              <a:off x="523774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1" name="Connettore 1 160"/>
            <p:cNvCxnSpPr/>
            <p:nvPr userDrawn="1"/>
          </p:nvCxnSpPr>
          <p:spPr>
            <a:xfrm>
              <a:off x="538661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2" name="Connettore 1 161"/>
            <p:cNvCxnSpPr/>
            <p:nvPr userDrawn="1"/>
          </p:nvCxnSpPr>
          <p:spPr>
            <a:xfrm>
              <a:off x="553548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3" name="Connettore 1 162"/>
            <p:cNvCxnSpPr/>
            <p:nvPr userDrawn="1"/>
          </p:nvCxnSpPr>
          <p:spPr>
            <a:xfrm>
              <a:off x="568435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4" name="Connettore 1 163"/>
            <p:cNvCxnSpPr/>
            <p:nvPr userDrawn="1"/>
          </p:nvCxnSpPr>
          <p:spPr>
            <a:xfrm>
              <a:off x="583321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Connettore 1 164"/>
            <p:cNvCxnSpPr/>
            <p:nvPr userDrawn="1"/>
          </p:nvCxnSpPr>
          <p:spPr>
            <a:xfrm>
              <a:off x="598208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Connettore 1 165"/>
            <p:cNvCxnSpPr/>
            <p:nvPr userDrawn="1"/>
          </p:nvCxnSpPr>
          <p:spPr>
            <a:xfrm>
              <a:off x="613095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7" name="Connettore 1 166"/>
            <p:cNvCxnSpPr/>
            <p:nvPr userDrawn="1"/>
          </p:nvCxnSpPr>
          <p:spPr>
            <a:xfrm>
              <a:off x="627981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8" name="Connettore 1 167"/>
            <p:cNvCxnSpPr/>
            <p:nvPr userDrawn="1"/>
          </p:nvCxnSpPr>
          <p:spPr>
            <a:xfrm>
              <a:off x="642868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Connettore 1 168"/>
            <p:cNvCxnSpPr/>
            <p:nvPr userDrawn="1"/>
          </p:nvCxnSpPr>
          <p:spPr>
            <a:xfrm>
              <a:off x="657755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0" name="Connettore 1 169"/>
            <p:cNvCxnSpPr/>
            <p:nvPr userDrawn="1"/>
          </p:nvCxnSpPr>
          <p:spPr>
            <a:xfrm>
              <a:off x="672641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1" name="Connettore 1 170"/>
            <p:cNvCxnSpPr/>
            <p:nvPr userDrawn="1"/>
          </p:nvCxnSpPr>
          <p:spPr>
            <a:xfrm>
              <a:off x="687528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2" name="Connettore 1 171"/>
            <p:cNvCxnSpPr/>
            <p:nvPr userDrawn="1"/>
          </p:nvCxnSpPr>
          <p:spPr>
            <a:xfrm>
              <a:off x="702415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Connettore 1 172"/>
            <p:cNvCxnSpPr/>
            <p:nvPr userDrawn="1"/>
          </p:nvCxnSpPr>
          <p:spPr>
            <a:xfrm>
              <a:off x="717302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4" name="Connettore 1 173"/>
            <p:cNvCxnSpPr/>
            <p:nvPr userDrawn="1"/>
          </p:nvCxnSpPr>
          <p:spPr>
            <a:xfrm>
              <a:off x="732188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5" name="Connettore 1 174"/>
            <p:cNvCxnSpPr/>
            <p:nvPr userDrawn="1"/>
          </p:nvCxnSpPr>
          <p:spPr>
            <a:xfrm>
              <a:off x="747075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6" name="Connettore 1 175"/>
            <p:cNvCxnSpPr/>
            <p:nvPr userDrawn="1"/>
          </p:nvCxnSpPr>
          <p:spPr>
            <a:xfrm>
              <a:off x="761962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Connettore 1 176"/>
            <p:cNvCxnSpPr/>
            <p:nvPr userDrawn="1"/>
          </p:nvCxnSpPr>
          <p:spPr>
            <a:xfrm>
              <a:off x="776848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Connettore 1 177"/>
            <p:cNvCxnSpPr/>
            <p:nvPr userDrawn="1"/>
          </p:nvCxnSpPr>
          <p:spPr>
            <a:xfrm>
              <a:off x="791735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9" name="Connettore 1 178"/>
            <p:cNvCxnSpPr/>
            <p:nvPr userDrawn="1"/>
          </p:nvCxnSpPr>
          <p:spPr>
            <a:xfrm>
              <a:off x="806622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0" name="Connettore 1 179"/>
            <p:cNvCxnSpPr/>
            <p:nvPr userDrawn="1"/>
          </p:nvCxnSpPr>
          <p:spPr>
            <a:xfrm>
              <a:off x="821508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Connettore 1 180"/>
            <p:cNvCxnSpPr/>
            <p:nvPr userDrawn="1"/>
          </p:nvCxnSpPr>
          <p:spPr>
            <a:xfrm>
              <a:off x="836395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Connettore 1 181"/>
            <p:cNvCxnSpPr/>
            <p:nvPr userDrawn="1"/>
          </p:nvCxnSpPr>
          <p:spPr>
            <a:xfrm>
              <a:off x="851282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Connettore 1 182"/>
            <p:cNvCxnSpPr/>
            <p:nvPr userDrawn="1"/>
          </p:nvCxnSpPr>
          <p:spPr>
            <a:xfrm>
              <a:off x="866169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Connettore 1 183"/>
            <p:cNvCxnSpPr/>
            <p:nvPr userDrawn="1"/>
          </p:nvCxnSpPr>
          <p:spPr>
            <a:xfrm>
              <a:off x="881055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Connettore 1 184"/>
            <p:cNvCxnSpPr/>
            <p:nvPr userDrawn="1"/>
          </p:nvCxnSpPr>
          <p:spPr>
            <a:xfrm>
              <a:off x="895942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Connettore 1 185"/>
            <p:cNvCxnSpPr/>
            <p:nvPr userDrawn="1"/>
          </p:nvCxnSpPr>
          <p:spPr>
            <a:xfrm>
              <a:off x="910829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Connettore 1 186"/>
            <p:cNvCxnSpPr/>
            <p:nvPr userDrawn="1"/>
          </p:nvCxnSpPr>
          <p:spPr>
            <a:xfrm>
              <a:off x="925715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Connettore 1 187"/>
            <p:cNvCxnSpPr/>
            <p:nvPr userDrawn="1"/>
          </p:nvCxnSpPr>
          <p:spPr>
            <a:xfrm>
              <a:off x="940602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Connettore 1 188"/>
            <p:cNvCxnSpPr/>
            <p:nvPr userDrawn="1"/>
          </p:nvCxnSpPr>
          <p:spPr>
            <a:xfrm>
              <a:off x="955489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0" name="Connettore 1 189"/>
            <p:cNvCxnSpPr/>
            <p:nvPr userDrawn="1"/>
          </p:nvCxnSpPr>
          <p:spPr>
            <a:xfrm>
              <a:off x="970375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1" name="Connettore 1 190"/>
            <p:cNvCxnSpPr/>
            <p:nvPr userDrawn="1"/>
          </p:nvCxnSpPr>
          <p:spPr>
            <a:xfrm>
              <a:off x="985262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2" name="Connettore 1 191"/>
            <p:cNvCxnSpPr/>
            <p:nvPr userDrawn="1"/>
          </p:nvCxnSpPr>
          <p:spPr>
            <a:xfrm>
              <a:off x="1000149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3" name="Connettore 1 192"/>
            <p:cNvCxnSpPr/>
            <p:nvPr userDrawn="1"/>
          </p:nvCxnSpPr>
          <p:spPr>
            <a:xfrm>
              <a:off x="1015036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4" name="Connettore 1 193"/>
            <p:cNvCxnSpPr/>
            <p:nvPr userDrawn="1"/>
          </p:nvCxnSpPr>
          <p:spPr>
            <a:xfrm>
              <a:off x="1029922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5" name="Connettore 1 194"/>
            <p:cNvCxnSpPr/>
            <p:nvPr userDrawn="1"/>
          </p:nvCxnSpPr>
          <p:spPr>
            <a:xfrm>
              <a:off x="1044809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6" name="Connettore 1 195"/>
            <p:cNvCxnSpPr/>
            <p:nvPr userDrawn="1"/>
          </p:nvCxnSpPr>
          <p:spPr>
            <a:xfrm>
              <a:off x="1059696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7" name="Connettore 1 196"/>
            <p:cNvCxnSpPr/>
            <p:nvPr userDrawn="1"/>
          </p:nvCxnSpPr>
          <p:spPr>
            <a:xfrm>
              <a:off x="1074582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8" name="Connettore 1 197"/>
            <p:cNvCxnSpPr/>
            <p:nvPr userDrawn="1"/>
          </p:nvCxnSpPr>
          <p:spPr>
            <a:xfrm>
              <a:off x="1089469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9" name="Connettore 1 198"/>
            <p:cNvCxnSpPr/>
            <p:nvPr userDrawn="1"/>
          </p:nvCxnSpPr>
          <p:spPr>
            <a:xfrm>
              <a:off x="1104356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0" name="Connettore 1 199"/>
            <p:cNvCxnSpPr/>
            <p:nvPr userDrawn="1"/>
          </p:nvCxnSpPr>
          <p:spPr>
            <a:xfrm>
              <a:off x="1119242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1" name="Connettore 1 200"/>
            <p:cNvCxnSpPr/>
            <p:nvPr userDrawn="1"/>
          </p:nvCxnSpPr>
          <p:spPr>
            <a:xfrm>
              <a:off x="1134129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2" name="Connettore 1 201"/>
            <p:cNvCxnSpPr/>
            <p:nvPr userDrawn="1"/>
          </p:nvCxnSpPr>
          <p:spPr>
            <a:xfrm>
              <a:off x="1149016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3" name="Connettore 1 202"/>
            <p:cNvCxnSpPr/>
            <p:nvPr userDrawn="1"/>
          </p:nvCxnSpPr>
          <p:spPr>
            <a:xfrm>
              <a:off x="1163903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4" name="Connettore 1 203"/>
            <p:cNvCxnSpPr/>
            <p:nvPr userDrawn="1"/>
          </p:nvCxnSpPr>
          <p:spPr>
            <a:xfrm>
              <a:off x="1178789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5" name="Connettore 1 204"/>
            <p:cNvCxnSpPr/>
            <p:nvPr userDrawn="1"/>
          </p:nvCxnSpPr>
          <p:spPr>
            <a:xfrm>
              <a:off x="1193676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6" name="Connettore 1 205"/>
            <p:cNvCxnSpPr/>
            <p:nvPr userDrawn="1"/>
          </p:nvCxnSpPr>
          <p:spPr>
            <a:xfrm>
              <a:off x="1208563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7" name="Connettore 1 206"/>
            <p:cNvCxnSpPr/>
            <p:nvPr userDrawn="1"/>
          </p:nvCxnSpPr>
          <p:spPr>
            <a:xfrm>
              <a:off x="1223449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8" name="Connettore 1 207"/>
            <p:cNvCxnSpPr/>
            <p:nvPr userDrawn="1"/>
          </p:nvCxnSpPr>
          <p:spPr>
            <a:xfrm>
              <a:off x="1238336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9" name="Connettore 1 208"/>
            <p:cNvCxnSpPr/>
            <p:nvPr userDrawn="1"/>
          </p:nvCxnSpPr>
          <p:spPr>
            <a:xfrm>
              <a:off x="1253223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0" name="Connettore 1 209"/>
            <p:cNvCxnSpPr/>
            <p:nvPr userDrawn="1"/>
          </p:nvCxnSpPr>
          <p:spPr>
            <a:xfrm>
              <a:off x="1268109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" name="Connettore 1 210"/>
            <p:cNvCxnSpPr/>
            <p:nvPr userDrawn="1"/>
          </p:nvCxnSpPr>
          <p:spPr>
            <a:xfrm>
              <a:off x="1282996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2" name="Connettore 1 211"/>
            <p:cNvCxnSpPr/>
            <p:nvPr userDrawn="1"/>
          </p:nvCxnSpPr>
          <p:spPr>
            <a:xfrm>
              <a:off x="1297883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3" name="Connettore 1 212"/>
            <p:cNvCxnSpPr/>
            <p:nvPr userDrawn="1"/>
          </p:nvCxnSpPr>
          <p:spPr>
            <a:xfrm>
              <a:off x="1312770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4" name="Connettore 1 213"/>
            <p:cNvCxnSpPr/>
            <p:nvPr userDrawn="1"/>
          </p:nvCxnSpPr>
          <p:spPr>
            <a:xfrm>
              <a:off x="1327656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5" name="Connettore 1 214"/>
            <p:cNvCxnSpPr/>
            <p:nvPr userDrawn="1"/>
          </p:nvCxnSpPr>
          <p:spPr>
            <a:xfrm>
              <a:off x="1342543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6" name="Connettore 1 215"/>
            <p:cNvCxnSpPr/>
            <p:nvPr userDrawn="1"/>
          </p:nvCxnSpPr>
          <p:spPr>
            <a:xfrm>
              <a:off x="1357430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Connettore 1 216"/>
            <p:cNvCxnSpPr/>
            <p:nvPr userDrawn="1"/>
          </p:nvCxnSpPr>
          <p:spPr>
            <a:xfrm>
              <a:off x="1372316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8" name="Connettore 1 217"/>
            <p:cNvCxnSpPr/>
            <p:nvPr userDrawn="1"/>
          </p:nvCxnSpPr>
          <p:spPr>
            <a:xfrm>
              <a:off x="1387203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9" name="Connettore 1 218"/>
            <p:cNvCxnSpPr/>
            <p:nvPr userDrawn="1"/>
          </p:nvCxnSpPr>
          <p:spPr>
            <a:xfrm>
              <a:off x="1402090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0" name="Connettore 1 219"/>
            <p:cNvCxnSpPr/>
            <p:nvPr userDrawn="1"/>
          </p:nvCxnSpPr>
          <p:spPr>
            <a:xfrm>
              <a:off x="1416976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1" name="Connettore 1 220"/>
            <p:cNvCxnSpPr/>
            <p:nvPr userDrawn="1"/>
          </p:nvCxnSpPr>
          <p:spPr>
            <a:xfrm>
              <a:off x="1431863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2" name="Connettore 1 221"/>
            <p:cNvCxnSpPr/>
            <p:nvPr userDrawn="1"/>
          </p:nvCxnSpPr>
          <p:spPr>
            <a:xfrm>
              <a:off x="1446750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3" name="Connettore 1 222"/>
            <p:cNvCxnSpPr/>
            <p:nvPr userDrawn="1"/>
          </p:nvCxnSpPr>
          <p:spPr>
            <a:xfrm>
              <a:off x="1461637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4" name="Connettore 1 223"/>
            <p:cNvCxnSpPr/>
            <p:nvPr userDrawn="1"/>
          </p:nvCxnSpPr>
          <p:spPr>
            <a:xfrm>
              <a:off x="1476523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5" name="Connettore 1 224"/>
            <p:cNvCxnSpPr/>
            <p:nvPr userDrawn="1"/>
          </p:nvCxnSpPr>
          <p:spPr>
            <a:xfrm>
              <a:off x="1491410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6" name="Connettore 1 225"/>
            <p:cNvCxnSpPr/>
            <p:nvPr userDrawn="1"/>
          </p:nvCxnSpPr>
          <p:spPr>
            <a:xfrm>
              <a:off x="1506297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7" name="Connettore 1 226"/>
            <p:cNvCxnSpPr/>
            <p:nvPr userDrawn="1"/>
          </p:nvCxnSpPr>
          <p:spPr>
            <a:xfrm>
              <a:off x="1521183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8" name="Connettore 1 227"/>
            <p:cNvCxnSpPr/>
            <p:nvPr userDrawn="1"/>
          </p:nvCxnSpPr>
          <p:spPr>
            <a:xfrm>
              <a:off x="1536070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9" name="Connettore 1 228"/>
            <p:cNvCxnSpPr/>
            <p:nvPr userDrawn="1"/>
          </p:nvCxnSpPr>
          <p:spPr>
            <a:xfrm>
              <a:off x="1550957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Connettore 1 229"/>
            <p:cNvCxnSpPr/>
            <p:nvPr userDrawn="1"/>
          </p:nvCxnSpPr>
          <p:spPr>
            <a:xfrm>
              <a:off x="1565843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1" name="Connettore 1 230"/>
            <p:cNvCxnSpPr/>
            <p:nvPr userDrawn="1"/>
          </p:nvCxnSpPr>
          <p:spPr>
            <a:xfrm>
              <a:off x="1580730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2" name="Connettore 1 231"/>
            <p:cNvCxnSpPr/>
            <p:nvPr userDrawn="1"/>
          </p:nvCxnSpPr>
          <p:spPr>
            <a:xfrm>
              <a:off x="1595617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3" name="Connettore 1 232"/>
            <p:cNvCxnSpPr/>
            <p:nvPr userDrawn="1"/>
          </p:nvCxnSpPr>
          <p:spPr>
            <a:xfrm>
              <a:off x="1610504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4" name="Connettore 1 233"/>
            <p:cNvCxnSpPr/>
            <p:nvPr userDrawn="1"/>
          </p:nvCxnSpPr>
          <p:spPr>
            <a:xfrm>
              <a:off x="1625390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5" name="Connettore 1 234"/>
            <p:cNvCxnSpPr/>
            <p:nvPr userDrawn="1"/>
          </p:nvCxnSpPr>
          <p:spPr>
            <a:xfrm>
              <a:off x="1640277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6" name="Connettore 1 235"/>
            <p:cNvCxnSpPr/>
            <p:nvPr userDrawn="1"/>
          </p:nvCxnSpPr>
          <p:spPr>
            <a:xfrm>
              <a:off x="1655164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7" name="Connettore 1 236"/>
            <p:cNvCxnSpPr/>
            <p:nvPr userDrawn="1"/>
          </p:nvCxnSpPr>
          <p:spPr>
            <a:xfrm>
              <a:off x="1670050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8" name="Connettore 1 237"/>
            <p:cNvCxnSpPr/>
            <p:nvPr userDrawn="1"/>
          </p:nvCxnSpPr>
          <p:spPr>
            <a:xfrm>
              <a:off x="1684937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9" name="Connettore 1 238"/>
            <p:cNvCxnSpPr/>
            <p:nvPr userDrawn="1"/>
          </p:nvCxnSpPr>
          <p:spPr>
            <a:xfrm>
              <a:off x="1699824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0" name="Connettore 1 239"/>
            <p:cNvCxnSpPr/>
            <p:nvPr userDrawn="1"/>
          </p:nvCxnSpPr>
          <p:spPr>
            <a:xfrm>
              <a:off x="1714710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1" name="Connettore 1 240"/>
            <p:cNvCxnSpPr/>
            <p:nvPr userDrawn="1"/>
          </p:nvCxnSpPr>
          <p:spPr>
            <a:xfrm>
              <a:off x="1729597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2" name="Connettore 1 241"/>
            <p:cNvCxnSpPr/>
            <p:nvPr userDrawn="1"/>
          </p:nvCxnSpPr>
          <p:spPr>
            <a:xfrm>
              <a:off x="1744484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3" name="Connettore 1 242"/>
            <p:cNvCxnSpPr/>
            <p:nvPr userDrawn="1"/>
          </p:nvCxnSpPr>
          <p:spPr>
            <a:xfrm>
              <a:off x="1759371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4" name="Connettore 1 243"/>
            <p:cNvCxnSpPr/>
            <p:nvPr userDrawn="1"/>
          </p:nvCxnSpPr>
          <p:spPr>
            <a:xfrm>
              <a:off x="1774257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5" name="Connettore 1 244"/>
            <p:cNvCxnSpPr/>
            <p:nvPr userDrawn="1"/>
          </p:nvCxnSpPr>
          <p:spPr>
            <a:xfrm>
              <a:off x="1789144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6" name="Connettore 1 245"/>
            <p:cNvCxnSpPr/>
            <p:nvPr userDrawn="1"/>
          </p:nvCxnSpPr>
          <p:spPr>
            <a:xfrm>
              <a:off x="1804031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7" name="Connettore 1 246"/>
            <p:cNvCxnSpPr/>
            <p:nvPr userDrawn="1"/>
          </p:nvCxnSpPr>
          <p:spPr>
            <a:xfrm>
              <a:off x="1818917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8" name="Connettore 1 247"/>
            <p:cNvCxnSpPr/>
            <p:nvPr userDrawn="1"/>
          </p:nvCxnSpPr>
          <p:spPr>
            <a:xfrm>
              <a:off x="1833804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9" name="Connettore 1 248"/>
            <p:cNvCxnSpPr/>
            <p:nvPr userDrawn="1"/>
          </p:nvCxnSpPr>
          <p:spPr>
            <a:xfrm>
              <a:off x="1848691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0" name="Connettore 1 249"/>
            <p:cNvCxnSpPr/>
            <p:nvPr userDrawn="1"/>
          </p:nvCxnSpPr>
          <p:spPr>
            <a:xfrm>
              <a:off x="1863577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1" name="Connettore 1 250"/>
            <p:cNvCxnSpPr/>
            <p:nvPr userDrawn="1"/>
          </p:nvCxnSpPr>
          <p:spPr>
            <a:xfrm>
              <a:off x="1878464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2" name="Connettore 1 251"/>
            <p:cNvCxnSpPr/>
            <p:nvPr userDrawn="1"/>
          </p:nvCxnSpPr>
          <p:spPr>
            <a:xfrm>
              <a:off x="1893346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54" name="Picture 2" descr="Y:\IMMAGINE _COORDINATA_2014\PPT\modello1\loghi_PNG\03_Polimi_logotipo_bandiera-1riga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72868" y="6346379"/>
            <a:ext cx="2960496" cy="289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88868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96E2279-029F-964F-A5B1-8676BDA67CCA}" type="datetimeFigureOut">
              <a:rPr lang="it-IT" smtClean="0"/>
              <a:t>07/06/2019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7834947A-1B05-2B43-AD85-E646CE852B9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619221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96E2279-029F-964F-A5B1-8676BDA67CCA}" type="datetimeFigureOut">
              <a:rPr lang="it-IT" smtClean="0"/>
              <a:t>07/06/2019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7834947A-1B05-2B43-AD85-E646CE852B9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060060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96E2279-029F-964F-A5B1-8676BDA67CCA}" type="datetimeFigureOut">
              <a:rPr lang="it-IT" smtClean="0"/>
              <a:t>07/06/2019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7834947A-1B05-2B43-AD85-E646CE852B9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409532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96E2279-029F-964F-A5B1-8676BDA67CCA}" type="datetimeFigureOut">
              <a:rPr lang="it-IT" smtClean="0"/>
              <a:t>07/06/2019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7834947A-1B05-2B43-AD85-E646CE852B9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784421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96E2279-029F-964F-A5B1-8676BDA67CCA}" type="datetimeFigureOut">
              <a:rPr lang="it-IT" smtClean="0"/>
              <a:t>07/06/2019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7834947A-1B05-2B43-AD85-E646CE852B9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259777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96E2279-029F-964F-A5B1-8676BDA67CCA}" type="datetimeFigureOut">
              <a:rPr lang="it-IT" smtClean="0"/>
              <a:t>07/06/2019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7834947A-1B05-2B43-AD85-E646CE852B9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675857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 smtClean="0"/>
              <a:t>Fare clic sull'icona per inserire un'immagine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96E2279-029F-964F-A5B1-8676BDA67CCA}" type="datetimeFigureOut">
              <a:rPr lang="it-IT" smtClean="0"/>
              <a:t>07/06/2019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7834947A-1B05-2B43-AD85-E646CE852B9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480638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384695" y="139166"/>
            <a:ext cx="11441391" cy="84040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it-IT" dirty="0" smtClean="0"/>
              <a:t>Fare clic per modificare stile</a:t>
            </a:r>
            <a:endParaRPr lang="it-IT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857936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dirty="0" smtClean="0"/>
              <a:t>Fare clic per modificare gli stili del testo dello schema</a:t>
            </a:r>
          </a:p>
          <a:p>
            <a:pPr lvl="1"/>
            <a:r>
              <a:rPr lang="it-IT" dirty="0" smtClean="0"/>
              <a:t>Secondo livello</a:t>
            </a:r>
          </a:p>
          <a:p>
            <a:pPr lvl="2"/>
            <a:r>
              <a:rPr lang="it-IT" dirty="0" smtClean="0"/>
              <a:t>Terzo livello</a:t>
            </a:r>
          </a:p>
          <a:p>
            <a:pPr lvl="3"/>
            <a:r>
              <a:rPr lang="it-IT" dirty="0" smtClean="0"/>
              <a:t>Quarto livello</a:t>
            </a:r>
          </a:p>
          <a:p>
            <a:pPr lvl="4"/>
            <a:r>
              <a:rPr lang="it-IT" dirty="0" smtClean="0"/>
              <a:t>Quinto livello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1196115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</p:sldLayoutIdLst>
  <p:timing>
    <p:tnLst>
      <p:par>
        <p:cTn id="1" dur="indefinite" restart="never" nodeType="tmRoot"/>
      </p:par>
    </p:tnLst>
  </p:timing>
  <p:txStyles>
    <p:titleStyle>
      <a:lvl1pPr marL="0" indent="0" algn="l" defTabSz="457200" rtl="0" eaLnBrk="1" latinLnBrk="0" hangingPunct="1">
        <a:spcBef>
          <a:spcPct val="0"/>
        </a:spcBef>
        <a:buNone/>
        <a:defRPr sz="2200" b="1" kern="1200">
          <a:solidFill>
            <a:schemeClr val="bg1"/>
          </a:solidFill>
          <a:latin typeface="Arial"/>
          <a:ea typeface="+mj-ea"/>
          <a:cs typeface="Arial"/>
        </a:defRPr>
      </a:lvl1pPr>
    </p:titleStyle>
    <p:bodyStyle>
      <a:lvl1pPr marL="0" indent="0" algn="l" defTabSz="457200" rtl="0" eaLnBrk="1" latinLnBrk="0" hangingPunct="1">
        <a:spcBef>
          <a:spcPct val="20000"/>
        </a:spcBef>
        <a:buFont typeface="Wingdings" charset="2"/>
        <a:buNone/>
        <a:defRPr sz="2200" kern="1200">
          <a:solidFill>
            <a:schemeClr val="tx1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200" kern="1200">
          <a:solidFill>
            <a:schemeClr val="tx1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200" kern="1200">
          <a:solidFill>
            <a:schemeClr val="tx1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200" kern="12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40.emf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g"/><Relationship Id="rId5" Type="http://schemas.openxmlformats.org/officeDocument/2006/relationships/image" Target="../media/image38.emf"/><Relationship Id="rId4" Type="http://schemas.openxmlformats.org/officeDocument/2006/relationships/image" Target="../media/image37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g"/><Relationship Id="rId13" Type="http://schemas.openxmlformats.org/officeDocument/2006/relationships/image" Target="../media/image50.jpg"/><Relationship Id="rId18" Type="http://schemas.openxmlformats.org/officeDocument/2006/relationships/image" Target="../media/image6.jpg"/><Relationship Id="rId3" Type="http://schemas.openxmlformats.org/officeDocument/2006/relationships/hyperlink" Target="mailto:silvia.pezzoli@polimi.it" TargetMode="External"/><Relationship Id="rId7" Type="http://schemas.openxmlformats.org/officeDocument/2006/relationships/image" Target="../media/image17.jpg"/><Relationship Id="rId12" Type="http://schemas.openxmlformats.org/officeDocument/2006/relationships/image" Target="../media/image49.jpg"/><Relationship Id="rId17" Type="http://schemas.openxmlformats.org/officeDocument/2006/relationships/image" Target="../media/image5.png"/><Relationship Id="rId2" Type="http://schemas.openxmlformats.org/officeDocument/2006/relationships/hyperlink" Target="mailto:giuliana.gemini@polimi.it" TargetMode="External"/><Relationship Id="rId16" Type="http://schemas.openxmlformats.org/officeDocument/2006/relationships/image" Target="../media/image5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G"/><Relationship Id="rId11" Type="http://schemas.openxmlformats.org/officeDocument/2006/relationships/image" Target="../media/image48.jpg"/><Relationship Id="rId5" Type="http://schemas.openxmlformats.org/officeDocument/2006/relationships/image" Target="../media/image44.JPG"/><Relationship Id="rId15" Type="http://schemas.openxmlformats.org/officeDocument/2006/relationships/image" Target="../media/image52.jpg"/><Relationship Id="rId10" Type="http://schemas.openxmlformats.org/officeDocument/2006/relationships/image" Target="../media/image18.JPG"/><Relationship Id="rId4" Type="http://schemas.openxmlformats.org/officeDocument/2006/relationships/image" Target="../media/image43.JPG"/><Relationship Id="rId9" Type="http://schemas.openxmlformats.org/officeDocument/2006/relationships/image" Target="../media/image47.JPG"/><Relationship Id="rId14" Type="http://schemas.openxmlformats.org/officeDocument/2006/relationships/image" Target="../media/image51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7" Type="http://schemas.openxmlformats.org/officeDocument/2006/relationships/image" Target="../media/image5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g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5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7" Type="http://schemas.openxmlformats.org/officeDocument/2006/relationships/image" Target="../media/image5.png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g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20.jpeg"/><Relationship Id="rId7" Type="http://schemas.openxmlformats.org/officeDocument/2006/relationships/image" Target="../media/image22.emf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6.jpg"/><Relationship Id="rId4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emf"/><Relationship Id="rId3" Type="http://schemas.openxmlformats.org/officeDocument/2006/relationships/image" Target="../media/image25.jpg"/><Relationship Id="rId7" Type="http://schemas.openxmlformats.org/officeDocument/2006/relationships/image" Target="../media/image5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g"/><Relationship Id="rId11" Type="http://schemas.openxmlformats.org/officeDocument/2006/relationships/image" Target="../media/image31.jpg"/><Relationship Id="rId5" Type="http://schemas.openxmlformats.org/officeDocument/2006/relationships/image" Target="../media/image27.jpg"/><Relationship Id="rId10" Type="http://schemas.openxmlformats.org/officeDocument/2006/relationships/image" Target="../media/image30.jpg"/><Relationship Id="rId4" Type="http://schemas.openxmlformats.org/officeDocument/2006/relationships/image" Target="../media/image26.jpg"/><Relationship Id="rId9" Type="http://schemas.openxmlformats.org/officeDocument/2006/relationships/image" Target="../media/image29.e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emf"/><Relationship Id="rId3" Type="http://schemas.openxmlformats.org/officeDocument/2006/relationships/image" Target="../media/image5.png"/><Relationship Id="rId7" Type="http://schemas.openxmlformats.org/officeDocument/2006/relationships/image" Target="../media/image35.emf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emf"/><Relationship Id="rId5" Type="http://schemas.openxmlformats.org/officeDocument/2006/relationships/image" Target="../media/image33.emf"/><Relationship Id="rId4" Type="http://schemas.openxmlformats.org/officeDocument/2006/relationships/image" Target="../media/image32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ctrTitle" idx="4294967295"/>
          </p:nvPr>
        </p:nvSpPr>
        <p:spPr>
          <a:xfrm>
            <a:off x="1666755" y="4761537"/>
            <a:ext cx="10127847" cy="1834656"/>
          </a:xfrm>
        </p:spPr>
        <p:txBody>
          <a:bodyPr>
            <a:noAutofit/>
          </a:bodyPr>
          <a:lstStyle/>
          <a:p>
            <a:r>
              <a:rPr lang="it-IT" sz="2800" dirty="0">
                <a:latin typeface="Arial" panose="020B0604020202020204" pitchFamily="34" charset="0"/>
                <a:cs typeface="Arial" panose="020B0604020202020204" pitchFamily="34" charset="0"/>
              </a:rPr>
              <a:t>L’esperienza dei co-</a:t>
            </a:r>
            <a:r>
              <a:rPr lang="it-IT" sz="2800" dirty="0" err="1">
                <a:latin typeface="Arial" panose="020B0604020202020204" pitchFamily="34" charset="0"/>
                <a:cs typeface="Arial" panose="020B0604020202020204" pitchFamily="34" charset="0"/>
              </a:rPr>
              <a:t>mapping</a:t>
            </a:r>
            <a:r>
              <a:rPr lang="it-IT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lab </a:t>
            </a:r>
            <a:br>
              <a:rPr lang="it-IT" sz="28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verso una </a:t>
            </a:r>
            <a:r>
              <a:rPr lang="it-IT" sz="2800" dirty="0">
                <a:latin typeface="Arial" panose="020B0604020202020204" pitchFamily="34" charset="0"/>
                <a:cs typeface="Arial" panose="020B0604020202020204" pitchFamily="34" charset="0"/>
              </a:rPr>
              <a:t>rappresentazione condivisa del rischio</a:t>
            </a:r>
            <a:br>
              <a:rPr lang="it-IT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it-IT" sz="28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sz="1800" b="0" dirty="0" smtClean="0">
                <a:latin typeface="Arial" panose="020B0604020202020204" pitchFamily="34" charset="0"/>
                <a:cs typeface="Arial" panose="020B0604020202020204" pitchFamily="34" charset="0"/>
              </a:rPr>
              <a:t>Giuliana </a:t>
            </a:r>
            <a:r>
              <a:rPr lang="it-IT" sz="1800" b="0" dirty="0">
                <a:latin typeface="Arial" panose="020B0604020202020204" pitchFamily="34" charset="0"/>
                <a:cs typeface="Arial" panose="020B0604020202020204" pitchFamily="34" charset="0"/>
              </a:rPr>
              <a:t>Gemini</a:t>
            </a:r>
            <a:r>
              <a:rPr lang="it-IT" sz="1800" b="0" dirty="0" smtClean="0">
                <a:latin typeface="Arial" panose="020B0604020202020204" pitchFamily="34" charset="0"/>
                <a:cs typeface="Arial" panose="020B0604020202020204" pitchFamily="34" charset="0"/>
              </a:rPr>
              <a:t>, Silvia Pezzoli - Consorzio Poliedra</a:t>
            </a:r>
            <a:endParaRPr lang="it-IT" sz="18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2065" y="4599243"/>
            <a:ext cx="1127449" cy="1202873"/>
          </a:xfrm>
          <a:prstGeom prst="rect">
            <a:avLst/>
          </a:prstGeom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"/>
          <a:stretch/>
        </p:blipFill>
        <p:spPr bwMode="auto">
          <a:xfrm>
            <a:off x="192067" y="5947833"/>
            <a:ext cx="1127448" cy="863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51112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15081" y="139166"/>
            <a:ext cx="11831146" cy="840400"/>
          </a:xfrm>
        </p:spPr>
        <p:txBody>
          <a:bodyPr>
            <a:normAutofit/>
          </a:bodyPr>
          <a:lstStyle/>
          <a:p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Secondo </a:t>
            </a:r>
            <a:r>
              <a:rPr lang="en-GB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laboratorio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GB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risultati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GB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mappe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di </a:t>
            </a:r>
            <a:r>
              <a:rPr lang="en-GB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pericolosità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GB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esposizione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Immagin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2577" y="139166"/>
            <a:ext cx="786205" cy="838800"/>
          </a:xfrm>
          <a:prstGeom prst="rect">
            <a:avLst/>
          </a:prstGeom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"/>
          <a:stretch/>
        </p:blipFill>
        <p:spPr bwMode="auto">
          <a:xfrm>
            <a:off x="10119839" y="144398"/>
            <a:ext cx="1095193" cy="83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magin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0" t="11053" r="4853"/>
          <a:stretch/>
        </p:blipFill>
        <p:spPr>
          <a:xfrm>
            <a:off x="65758" y="1323297"/>
            <a:ext cx="2128131" cy="1514032"/>
          </a:xfrm>
          <a:prstGeom prst="rect">
            <a:avLst/>
          </a:prstGeom>
        </p:spPr>
      </p:pic>
      <p:sp>
        <p:nvSpPr>
          <p:cNvPr id="16" name="Rettangolo 15"/>
          <p:cNvSpPr/>
          <p:nvPr/>
        </p:nvSpPr>
        <p:spPr>
          <a:xfrm>
            <a:off x="3048000" y="786803"/>
            <a:ext cx="6096000" cy="344069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07000"/>
              </a:lnSpc>
              <a:spcBef>
                <a:spcPts val="600"/>
              </a:spcBef>
              <a:spcAft>
                <a:spcPts val="0"/>
              </a:spcAft>
            </a:pPr>
            <a:endParaRPr lang="it-IT" sz="1600" dirty="0">
              <a:solidFill>
                <a:srgbClr val="00000A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8" name="Immagin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2316" y="5335852"/>
            <a:ext cx="5337209" cy="939374"/>
          </a:xfrm>
          <a:prstGeom prst="rect">
            <a:avLst/>
          </a:prstGeom>
        </p:spPr>
      </p:pic>
      <p:sp>
        <p:nvSpPr>
          <p:cNvPr id="19" name="Rettangolo 18"/>
          <p:cNvSpPr/>
          <p:nvPr/>
        </p:nvSpPr>
        <p:spPr>
          <a:xfrm>
            <a:off x="2326341" y="1323297"/>
            <a:ext cx="9560859" cy="42314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Bef>
                <a:spcPts val="600"/>
              </a:spcBef>
            </a:pPr>
            <a:r>
              <a:rPr lang="it-IT" sz="2000" u="sng" dirty="0">
                <a:latin typeface="Arial" panose="020B0604020202020204" pitchFamily="34" charset="0"/>
                <a:cs typeface="Arial" panose="020B0604020202020204" pitchFamily="34" charset="0"/>
              </a:rPr>
              <a:t>Nuovi feedback raccolti sulle mappe</a:t>
            </a:r>
          </a:p>
          <a:p>
            <a:pPr marL="342900" indent="-258763">
              <a:lnSpc>
                <a:spcPct val="107000"/>
              </a:lnSpc>
              <a:spcBef>
                <a:spcPts val="300"/>
              </a:spcBef>
              <a:buFont typeface="Symbol" panose="05050102010706020507" pitchFamily="18" charset="2"/>
              <a:buChar char=""/>
            </a:pPr>
            <a:r>
              <a:rPr lang="it-IT" sz="1600" i="1" dirty="0" smtClean="0">
                <a:solidFill>
                  <a:srgbClr val="00000A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Rappresentare </a:t>
            </a:r>
            <a:r>
              <a:rPr lang="it-IT" sz="1600" i="1" dirty="0">
                <a:solidFill>
                  <a:srgbClr val="00000A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 proporre </a:t>
            </a:r>
            <a:r>
              <a:rPr lang="it-IT" sz="1600" i="1" dirty="0" smtClean="0">
                <a:solidFill>
                  <a:srgbClr val="00000A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anche </a:t>
            </a:r>
            <a:r>
              <a:rPr lang="it-IT" sz="1600" i="1" dirty="0">
                <a:solidFill>
                  <a:srgbClr val="00000A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un </a:t>
            </a:r>
            <a:r>
              <a:rPr lang="it-IT" sz="1600" i="1" dirty="0">
                <a:solidFill>
                  <a:srgbClr val="728FA5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paragone con un evento reale </a:t>
            </a:r>
            <a:r>
              <a:rPr lang="it-IT" sz="1600" i="1" dirty="0" smtClean="0">
                <a:solidFill>
                  <a:srgbClr val="00000A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per </a:t>
            </a:r>
            <a:r>
              <a:rPr lang="it-IT" sz="1600" i="1" dirty="0">
                <a:solidFill>
                  <a:srgbClr val="00000A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far comprendere meglio</a:t>
            </a:r>
          </a:p>
          <a:p>
            <a:pPr marL="342900" indent="-258763">
              <a:lnSpc>
                <a:spcPct val="107000"/>
              </a:lnSpc>
              <a:spcBef>
                <a:spcPts val="300"/>
              </a:spcBef>
              <a:buFont typeface="Symbol" panose="05050102010706020507" pitchFamily="18" charset="2"/>
              <a:buChar char=""/>
            </a:pPr>
            <a:r>
              <a:rPr lang="it-IT" sz="1600" i="1" dirty="0">
                <a:solidFill>
                  <a:srgbClr val="00000A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All’</a:t>
            </a:r>
            <a:r>
              <a:rPr lang="it-IT" sz="1600" i="1" dirty="0">
                <a:solidFill>
                  <a:srgbClr val="728FA5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attributo</a:t>
            </a:r>
            <a:r>
              <a:rPr lang="it-IT" sz="1600" i="1" dirty="0">
                <a:solidFill>
                  <a:srgbClr val="00000A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“raro - rarissimo” utilizzato per usi divulgativi </a:t>
            </a:r>
            <a:r>
              <a:rPr lang="it-IT" sz="1600" i="1" dirty="0" smtClean="0">
                <a:solidFill>
                  <a:srgbClr val="00000A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abbinare link al </a:t>
            </a:r>
            <a:r>
              <a:rPr lang="it-IT" sz="1600" i="1" dirty="0">
                <a:solidFill>
                  <a:srgbClr val="728FA5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significato “</a:t>
            </a:r>
            <a:r>
              <a:rPr lang="it-IT" sz="1600" i="1" dirty="0" smtClean="0">
                <a:solidFill>
                  <a:srgbClr val="728FA5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tecnico”</a:t>
            </a:r>
          </a:p>
          <a:p>
            <a:pPr marL="342900" indent="-258763">
              <a:lnSpc>
                <a:spcPct val="107000"/>
              </a:lnSpc>
              <a:spcBef>
                <a:spcPts val="300"/>
              </a:spcBef>
              <a:buFont typeface="Symbol" panose="05050102010706020507" pitchFamily="18" charset="2"/>
              <a:buChar char=""/>
            </a:pPr>
            <a:r>
              <a:rPr lang="it-IT" sz="1600" i="1" dirty="0" smtClean="0">
                <a:solidFill>
                  <a:srgbClr val="00000A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Attenzione </a:t>
            </a:r>
            <a:r>
              <a:rPr lang="it-IT" sz="1600" i="1" dirty="0">
                <a:solidFill>
                  <a:srgbClr val="00000A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alle classi utilizzate </a:t>
            </a:r>
            <a:r>
              <a:rPr lang="it-IT" sz="1600" i="1" dirty="0" smtClean="0">
                <a:solidFill>
                  <a:srgbClr val="00000A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 al </a:t>
            </a:r>
            <a:r>
              <a:rPr lang="it-IT" sz="1600" i="1" dirty="0" smtClean="0">
                <a:solidFill>
                  <a:srgbClr val="728FA5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livello </a:t>
            </a:r>
            <a:r>
              <a:rPr lang="it-IT" sz="1600" i="1" dirty="0">
                <a:solidFill>
                  <a:srgbClr val="728FA5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 confidenza</a:t>
            </a:r>
            <a:r>
              <a:rPr lang="it-IT" sz="1600" i="1" dirty="0">
                <a:solidFill>
                  <a:srgbClr val="00000A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(sotto i 50 cm l’informazione </a:t>
            </a:r>
            <a:r>
              <a:rPr lang="it-IT" sz="1600" i="1" dirty="0" smtClean="0">
                <a:solidFill>
                  <a:srgbClr val="00000A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diventa </a:t>
            </a:r>
            <a:r>
              <a:rPr lang="it-IT" sz="1600" i="1" dirty="0" smtClean="0">
                <a:solidFill>
                  <a:srgbClr val="00000A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critica</a:t>
            </a:r>
            <a:r>
              <a:rPr lang="it-IT" sz="1600" i="1" dirty="0">
                <a:solidFill>
                  <a:srgbClr val="00000A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</a:t>
            </a:r>
          </a:p>
          <a:p>
            <a:pPr marL="342900" lvl="0" indent="-258763">
              <a:lnSpc>
                <a:spcPct val="107000"/>
              </a:lnSpc>
              <a:spcBef>
                <a:spcPts val="300"/>
              </a:spcBef>
              <a:buFont typeface="Symbol" panose="05050102010706020507" pitchFamily="18" charset="2"/>
              <a:buChar char=""/>
            </a:pPr>
            <a:r>
              <a:rPr lang="it-IT" sz="1600" i="1" dirty="0">
                <a:solidFill>
                  <a:srgbClr val="00000A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La “trasparenza” introdotta </a:t>
            </a:r>
            <a:r>
              <a:rPr lang="it-IT" sz="1600" i="1" dirty="0" smtClean="0">
                <a:solidFill>
                  <a:srgbClr val="00000A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rende </a:t>
            </a:r>
            <a:r>
              <a:rPr lang="it-IT" sz="1600" i="1" dirty="0">
                <a:solidFill>
                  <a:srgbClr val="00000A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diverso il colore </a:t>
            </a:r>
            <a:r>
              <a:rPr lang="it-IT" sz="1600" i="1" dirty="0" smtClean="0">
                <a:solidFill>
                  <a:srgbClr val="00000A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legenda/mappa - rendere </a:t>
            </a:r>
            <a:r>
              <a:rPr lang="it-IT" sz="1600" i="1" dirty="0">
                <a:solidFill>
                  <a:srgbClr val="728FA5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trasparente </a:t>
            </a:r>
            <a:r>
              <a:rPr lang="it-IT" sz="1600" i="1" dirty="0" smtClean="0">
                <a:solidFill>
                  <a:srgbClr val="728FA5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lo </a:t>
            </a:r>
            <a:r>
              <a:rPr lang="it-IT" sz="1600" i="1" dirty="0" smtClean="0">
                <a:solidFill>
                  <a:srgbClr val="728FA5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sfondo</a:t>
            </a:r>
            <a:endParaRPr lang="it-IT" sz="1600" i="1" dirty="0">
              <a:solidFill>
                <a:srgbClr val="728FA5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indent="-258763">
              <a:lnSpc>
                <a:spcPct val="107000"/>
              </a:lnSpc>
              <a:spcBef>
                <a:spcPts val="300"/>
              </a:spcBef>
              <a:buFont typeface="Symbol" panose="05050102010706020507" pitchFamily="18" charset="2"/>
              <a:buChar char=""/>
            </a:pPr>
            <a:r>
              <a:rPr lang="it-IT" sz="1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Per </a:t>
            </a:r>
            <a:r>
              <a:rPr lang="it-IT" sz="1600" i="1" dirty="0">
                <a:latin typeface="Arial" panose="020B0604020202020204" pitchFamily="34" charset="0"/>
                <a:cs typeface="Arial" panose="020B0604020202020204" pitchFamily="34" charset="0"/>
              </a:rPr>
              <a:t>il settore “</a:t>
            </a:r>
            <a:r>
              <a:rPr lang="it-IT" sz="1600" i="1" dirty="0">
                <a:solidFill>
                  <a:srgbClr val="728FA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agricoltura</a:t>
            </a:r>
            <a:r>
              <a:rPr lang="it-IT" sz="1600" i="1" dirty="0">
                <a:latin typeface="Arial" panose="020B0604020202020204" pitchFamily="34" charset="0"/>
                <a:cs typeface="Arial" panose="020B0604020202020204" pitchFamily="34" charset="0"/>
              </a:rPr>
              <a:t>”, </a:t>
            </a:r>
            <a:r>
              <a:rPr lang="it-IT" sz="1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tener conto </a:t>
            </a:r>
            <a:r>
              <a:rPr lang="it-IT" sz="1600" i="1" dirty="0">
                <a:latin typeface="Arial" panose="020B0604020202020204" pitchFamily="34" charset="0"/>
                <a:cs typeface="Arial" panose="020B0604020202020204" pitchFamily="34" charset="0"/>
              </a:rPr>
              <a:t>del </a:t>
            </a:r>
            <a:r>
              <a:rPr lang="it-IT" sz="1600" i="1" dirty="0">
                <a:solidFill>
                  <a:srgbClr val="728FA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fattore “tempo” </a:t>
            </a:r>
            <a:r>
              <a:rPr lang="it-IT" sz="1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inserendo </a:t>
            </a:r>
            <a:r>
              <a:rPr lang="it-IT" sz="1600" i="1" dirty="0">
                <a:latin typeface="Arial" panose="020B0604020202020204" pitchFamily="34" charset="0"/>
                <a:cs typeface="Arial" panose="020B0604020202020204" pitchFamily="34" charset="0"/>
              </a:rPr>
              <a:t>l’informazione sulle caratteristiche dei suoli (es. capacità di </a:t>
            </a:r>
            <a:r>
              <a:rPr lang="it-IT" sz="1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assorbimento - struttura </a:t>
            </a:r>
            <a:r>
              <a:rPr lang="it-IT" sz="1600" i="1" dirty="0">
                <a:latin typeface="Arial" panose="020B0604020202020204" pitchFamily="34" charset="0"/>
                <a:cs typeface="Arial" panose="020B0604020202020204" pitchFamily="34" charset="0"/>
              </a:rPr>
              <a:t>del reticolo di </a:t>
            </a:r>
            <a:r>
              <a:rPr lang="it-IT" sz="1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drenaggio</a:t>
            </a:r>
            <a:r>
              <a:rPr lang="it-IT" sz="1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342900" lvl="0" indent="-258763">
              <a:lnSpc>
                <a:spcPct val="107000"/>
              </a:lnSpc>
              <a:spcBef>
                <a:spcPts val="300"/>
              </a:spcBef>
              <a:buFont typeface="Symbol" panose="05050102010706020507" pitchFamily="18" charset="2"/>
              <a:buChar char=""/>
            </a:pPr>
            <a:r>
              <a:rPr lang="it-IT" sz="1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Introdurre </a:t>
            </a:r>
            <a:r>
              <a:rPr lang="it-IT" sz="1600" i="1" dirty="0">
                <a:latin typeface="Arial" panose="020B0604020202020204" pitchFamily="34" charset="0"/>
                <a:cs typeface="Arial" panose="020B0604020202020204" pitchFamily="34" charset="0"/>
              </a:rPr>
              <a:t>dei </a:t>
            </a:r>
            <a:r>
              <a:rPr lang="it-IT" sz="1600" i="1" dirty="0">
                <a:solidFill>
                  <a:srgbClr val="728FA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simboli </a:t>
            </a:r>
            <a:r>
              <a:rPr lang="it-IT" sz="1600" i="1" dirty="0" smtClean="0">
                <a:solidFill>
                  <a:srgbClr val="728FA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 </a:t>
            </a:r>
            <a:r>
              <a:rPr lang="it-IT" sz="1600" i="1" dirty="0">
                <a:solidFill>
                  <a:srgbClr val="728FA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rendano conto della densità </a:t>
            </a:r>
            <a:r>
              <a:rPr lang="it-IT" sz="1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(replicati </a:t>
            </a:r>
            <a:r>
              <a:rPr lang="it-IT" sz="1600" i="1" dirty="0">
                <a:latin typeface="Arial" panose="020B0604020202020204" pitchFamily="34" charset="0"/>
                <a:cs typeface="Arial" panose="020B0604020202020204" pitchFamily="34" charset="0"/>
              </a:rPr>
              <a:t>più </a:t>
            </a:r>
            <a:r>
              <a:rPr lang="it-IT" sz="1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volte o </a:t>
            </a:r>
            <a:r>
              <a:rPr lang="it-IT" sz="1600" i="1" dirty="0"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it-IT" sz="1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scalati” </a:t>
            </a:r>
            <a:r>
              <a:rPr lang="it-IT" sz="1600" i="1" dirty="0">
                <a:latin typeface="Arial" panose="020B0604020202020204" pitchFamily="34" charset="0"/>
                <a:cs typeface="Arial" panose="020B0604020202020204" pitchFamily="34" charset="0"/>
              </a:rPr>
              <a:t>per </a:t>
            </a:r>
            <a:r>
              <a:rPr lang="it-IT" sz="1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dimensione)</a:t>
            </a:r>
            <a:endParaRPr lang="it-IT" sz="16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258763">
              <a:lnSpc>
                <a:spcPct val="107000"/>
              </a:lnSpc>
              <a:spcBef>
                <a:spcPts val="300"/>
              </a:spcBef>
              <a:buFont typeface="Symbol" panose="05050102010706020507" pitchFamily="18" charset="2"/>
              <a:buChar char=""/>
            </a:pPr>
            <a:r>
              <a:rPr lang="it-IT" sz="1600" i="1" dirty="0">
                <a:latin typeface="Arial" panose="020B0604020202020204" pitchFamily="34" charset="0"/>
                <a:cs typeface="Arial" panose="020B0604020202020204" pitchFamily="34" charset="0"/>
              </a:rPr>
              <a:t>Le </a:t>
            </a:r>
            <a:r>
              <a:rPr lang="it-IT" sz="1600" i="1" dirty="0">
                <a:solidFill>
                  <a:srgbClr val="728FA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classi di densità usate sono troppe</a:t>
            </a:r>
            <a:r>
              <a:rPr lang="it-IT" sz="1600" i="1" dirty="0">
                <a:latin typeface="Arial" panose="020B0604020202020204" pitchFamily="34" charset="0"/>
                <a:cs typeface="Arial" panose="020B0604020202020204" pitchFamily="34" charset="0"/>
              </a:rPr>
              <a:t>: ridurle a quattro/cinque</a:t>
            </a:r>
          </a:p>
          <a:p>
            <a:pPr marL="342900" lvl="0" indent="-258763">
              <a:lnSpc>
                <a:spcPct val="107000"/>
              </a:lnSpc>
              <a:spcBef>
                <a:spcPts val="300"/>
              </a:spcBef>
              <a:buFont typeface="Symbol" panose="05050102010706020507" pitchFamily="18" charset="2"/>
              <a:buChar char=""/>
            </a:pPr>
            <a:r>
              <a:rPr lang="it-IT" sz="1600" i="1" dirty="0" smtClean="0">
                <a:solidFill>
                  <a:srgbClr val="00000A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Per “l’esposto </a:t>
            </a:r>
            <a:r>
              <a:rPr lang="it-IT" sz="1600" i="1" dirty="0">
                <a:solidFill>
                  <a:srgbClr val="00000A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edifici residenziali” </a:t>
            </a:r>
            <a:r>
              <a:rPr lang="it-IT" sz="1600" i="1" dirty="0" smtClean="0">
                <a:solidFill>
                  <a:srgbClr val="00000A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inserire </a:t>
            </a:r>
            <a:r>
              <a:rPr lang="it-IT" sz="1600" i="1" dirty="0">
                <a:solidFill>
                  <a:srgbClr val="00000A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un “contatore” che dica </a:t>
            </a:r>
            <a:r>
              <a:rPr lang="it-IT" sz="1600" i="1" dirty="0">
                <a:solidFill>
                  <a:srgbClr val="728FA5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quanti edifici ci sono</a:t>
            </a:r>
          </a:p>
          <a:p>
            <a:pPr marL="342900" indent="-258763">
              <a:lnSpc>
                <a:spcPct val="107000"/>
              </a:lnSpc>
              <a:spcBef>
                <a:spcPts val="300"/>
              </a:spcBef>
              <a:buFont typeface="Symbol" panose="05050102010706020507" pitchFamily="18" charset="2"/>
              <a:buChar char=""/>
            </a:pPr>
            <a:r>
              <a:rPr lang="it-IT" sz="1600" i="1" dirty="0">
                <a:latin typeface="Arial" panose="020B0604020202020204" pitchFamily="34" charset="0"/>
                <a:cs typeface="Arial" panose="020B0604020202020204" pitchFamily="34" charset="0"/>
              </a:rPr>
              <a:t>La nuova mappa </a:t>
            </a:r>
            <a:r>
              <a:rPr lang="it-IT" sz="1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it-IT" sz="1600" i="1" dirty="0">
                <a:solidFill>
                  <a:srgbClr val="728FA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valore esposto per funzioni sovrapposte</a:t>
            </a:r>
            <a:r>
              <a:rPr lang="it-IT" sz="1600" i="1" dirty="0">
                <a:latin typeface="Arial" panose="020B0604020202020204" pitchFamily="34" charset="0"/>
                <a:cs typeface="Arial" panose="020B0604020202020204" pitchFamily="34" charset="0"/>
              </a:rPr>
              <a:t>” </a:t>
            </a:r>
            <a:r>
              <a:rPr lang="it-IT" sz="1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è d’interesse ma molto </a:t>
            </a:r>
            <a:r>
              <a:rPr lang="it-IT" sz="1600" i="1" dirty="0">
                <a:latin typeface="Arial" panose="020B0604020202020204" pitchFamily="34" charset="0"/>
                <a:cs typeface="Arial" panose="020B0604020202020204" pitchFamily="34" charset="0"/>
              </a:rPr>
              <a:t>complessa da </a:t>
            </a:r>
            <a:r>
              <a:rPr lang="it-IT" sz="1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interpretare - co</a:t>
            </a:r>
            <a:r>
              <a:rPr lang="it-IT" sz="1600" i="1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nsiderare </a:t>
            </a:r>
            <a:r>
              <a:rPr lang="it-IT" sz="16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 tre settori per i quali il valore economico è </a:t>
            </a:r>
            <a:r>
              <a:rPr lang="it-IT" sz="1600" i="1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disponibile </a:t>
            </a:r>
            <a:r>
              <a:rPr lang="it-IT" sz="16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 </a:t>
            </a:r>
            <a:r>
              <a:rPr lang="it-IT" sz="1600" i="1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per la popolazione usare </a:t>
            </a:r>
            <a:r>
              <a:rPr lang="it-IT" sz="16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una infografica</a:t>
            </a:r>
            <a:endParaRPr lang="it-IT" sz="16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258763">
              <a:lnSpc>
                <a:spcPct val="107000"/>
              </a:lnSpc>
              <a:spcBef>
                <a:spcPts val="300"/>
              </a:spcBef>
              <a:buFont typeface="Symbol" panose="05050102010706020507" pitchFamily="18" charset="2"/>
              <a:buChar char=""/>
            </a:pPr>
            <a:endParaRPr lang="it-IT" sz="16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5" t="4776" r="3084" b="5473"/>
          <a:stretch/>
        </p:blipFill>
        <p:spPr>
          <a:xfrm>
            <a:off x="80952" y="2936137"/>
            <a:ext cx="2112937" cy="1514999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47175" y="4956500"/>
            <a:ext cx="4793649" cy="1372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7804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15081" y="139166"/>
            <a:ext cx="11831146" cy="840400"/>
          </a:xfrm>
        </p:spPr>
        <p:txBody>
          <a:bodyPr>
            <a:normAutofit/>
          </a:bodyPr>
          <a:lstStyle/>
          <a:p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Secondo </a:t>
            </a:r>
            <a:r>
              <a:rPr lang="en-GB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laboratorio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GB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risultati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GB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mappe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di </a:t>
            </a:r>
            <a:r>
              <a:rPr lang="en-GB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vulnerabilità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GB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danno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per </a:t>
            </a:r>
            <a:r>
              <a:rPr lang="en-GB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settore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38" t="4196" r="24745" b="5139"/>
          <a:stretch/>
        </p:blipFill>
        <p:spPr>
          <a:xfrm>
            <a:off x="10376685" y="1286815"/>
            <a:ext cx="1604861" cy="1186552"/>
          </a:xfrm>
          <a:prstGeom prst="rect">
            <a:avLst/>
          </a:prstGeom>
        </p:spPr>
      </p:pic>
      <p:pic>
        <p:nvPicPr>
          <p:cNvPr id="11" name="Immagin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2577" y="139166"/>
            <a:ext cx="786205" cy="838800"/>
          </a:xfrm>
          <a:prstGeom prst="rect">
            <a:avLst/>
          </a:prstGeom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"/>
          <a:stretch/>
        </p:blipFill>
        <p:spPr bwMode="auto">
          <a:xfrm>
            <a:off x="10119839" y="144398"/>
            <a:ext cx="1095193" cy="83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ttangolo 2"/>
          <p:cNvSpPr/>
          <p:nvPr/>
        </p:nvSpPr>
        <p:spPr>
          <a:xfrm>
            <a:off x="0" y="1340603"/>
            <a:ext cx="8329196" cy="1146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258763">
              <a:lnSpc>
                <a:spcPct val="107000"/>
              </a:lnSpc>
              <a:spcBef>
                <a:spcPts val="300"/>
              </a:spcBef>
              <a:buFont typeface="Symbol" panose="05050102010706020507" pitchFamily="18" charset="2"/>
              <a:buChar char=""/>
            </a:pPr>
            <a:r>
              <a:rPr lang="it-IT" sz="1600" b="1" i="1" u="sng" dirty="0" smtClean="0">
                <a:solidFill>
                  <a:srgbClr val="00000A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Residenziale</a:t>
            </a:r>
            <a:r>
              <a:rPr lang="it-IT" sz="1600" i="1" dirty="0" smtClean="0">
                <a:solidFill>
                  <a:srgbClr val="00000A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 abbinare </a:t>
            </a:r>
            <a:r>
              <a:rPr lang="it-IT" sz="1600" i="1" dirty="0">
                <a:solidFill>
                  <a:srgbClr val="00000A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alle sezioni di censimento anche l’informazione sulle </a:t>
            </a:r>
            <a:r>
              <a:rPr lang="it-IT" sz="1600" i="1" dirty="0">
                <a:solidFill>
                  <a:srgbClr val="728FA5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percentuali di tipologie costruttive </a:t>
            </a:r>
            <a:r>
              <a:rPr lang="it-IT" sz="1600" i="1" dirty="0" smtClean="0">
                <a:solidFill>
                  <a:srgbClr val="728FA5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presenti</a:t>
            </a:r>
            <a:r>
              <a:rPr lang="it-IT" sz="1600" i="1" dirty="0" smtClean="0">
                <a:solidFill>
                  <a:srgbClr val="00000A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; </a:t>
            </a:r>
            <a:r>
              <a:rPr lang="it-IT" sz="1600" i="1" dirty="0" smtClean="0">
                <a:solidFill>
                  <a:srgbClr val="00000A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Non </a:t>
            </a:r>
            <a:r>
              <a:rPr lang="it-IT" sz="1600" i="1" dirty="0">
                <a:solidFill>
                  <a:srgbClr val="00000A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convince </a:t>
            </a:r>
            <a:r>
              <a:rPr lang="it-IT" sz="1600" i="1" dirty="0" smtClean="0">
                <a:solidFill>
                  <a:srgbClr val="00000A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tutti </a:t>
            </a:r>
            <a:r>
              <a:rPr lang="it-IT" sz="1600" i="1" dirty="0">
                <a:solidFill>
                  <a:srgbClr val="00000A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l’uso del parametro “</a:t>
            </a:r>
            <a:r>
              <a:rPr lang="it-IT" sz="1600" i="1" dirty="0">
                <a:solidFill>
                  <a:srgbClr val="728FA5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livello di finitura</a:t>
            </a:r>
            <a:r>
              <a:rPr lang="it-IT" sz="1600" i="1" dirty="0">
                <a:solidFill>
                  <a:srgbClr val="00000A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” per il borgo storico, dove dà risultato “basso” e l’edificio non </a:t>
            </a:r>
            <a:r>
              <a:rPr lang="it-IT" sz="1600" i="1" dirty="0" smtClean="0">
                <a:solidFill>
                  <a:srgbClr val="00000A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sempre vede riconosciuto </a:t>
            </a:r>
            <a:r>
              <a:rPr lang="it-IT" sz="1600" i="1" dirty="0">
                <a:solidFill>
                  <a:srgbClr val="00000A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il suo </a:t>
            </a:r>
            <a:r>
              <a:rPr lang="it-IT" sz="1600" i="1" dirty="0" smtClean="0">
                <a:solidFill>
                  <a:srgbClr val="00000A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valore («vetustà» versus «pregio-epoca»)</a:t>
            </a: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01" t="5179" r="24798" b="5681"/>
          <a:stretch/>
        </p:blipFill>
        <p:spPr>
          <a:xfrm>
            <a:off x="8602674" y="1286815"/>
            <a:ext cx="1613799" cy="1169471"/>
          </a:xfrm>
          <a:prstGeom prst="rect">
            <a:avLst/>
          </a:prstGeom>
        </p:spPr>
      </p:pic>
      <p:sp>
        <p:nvSpPr>
          <p:cNvPr id="9" name="Rettangolo 8"/>
          <p:cNvSpPr/>
          <p:nvPr/>
        </p:nvSpPr>
        <p:spPr>
          <a:xfrm>
            <a:off x="0" y="2433024"/>
            <a:ext cx="11783677" cy="38193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258763">
              <a:lnSpc>
                <a:spcPct val="107000"/>
              </a:lnSpc>
              <a:spcBef>
                <a:spcPts val="300"/>
              </a:spcBef>
              <a:buFont typeface="Symbol" panose="05050102010706020507" pitchFamily="18" charset="2"/>
              <a:buChar char=""/>
            </a:pPr>
            <a:r>
              <a:rPr lang="it-IT" sz="1600" b="1" i="1" u="sng" dirty="0" smtClean="0">
                <a:solidFill>
                  <a:srgbClr val="00000A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Agricoltura/allevamento</a:t>
            </a:r>
            <a:r>
              <a:rPr lang="it-IT" sz="1600" i="1" dirty="0" smtClean="0">
                <a:solidFill>
                  <a:srgbClr val="00000A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Se le </a:t>
            </a:r>
            <a:r>
              <a:rPr lang="it-IT" sz="1600" i="1" dirty="0">
                <a:solidFill>
                  <a:srgbClr val="728FA5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tipologie principali </a:t>
            </a:r>
            <a:r>
              <a:rPr lang="it-IT" sz="1600" i="1" dirty="0">
                <a:solidFill>
                  <a:srgbClr val="00000A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sono solo </a:t>
            </a:r>
            <a:r>
              <a:rPr lang="it-IT" sz="1600" i="1" dirty="0" smtClean="0">
                <a:solidFill>
                  <a:srgbClr val="00000A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 provare </a:t>
            </a:r>
            <a:r>
              <a:rPr lang="it-IT" sz="1600" i="1" dirty="0">
                <a:solidFill>
                  <a:srgbClr val="00000A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 </a:t>
            </a:r>
            <a:r>
              <a:rPr lang="it-IT" sz="1600" i="1" dirty="0">
                <a:solidFill>
                  <a:srgbClr val="728FA5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rappresentarle con retini </a:t>
            </a:r>
            <a:r>
              <a:rPr lang="it-IT" sz="1600" i="1" dirty="0" smtClean="0">
                <a:solidFill>
                  <a:srgbClr val="00000A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per </a:t>
            </a:r>
            <a:r>
              <a:rPr lang="it-IT" sz="1600" i="1" dirty="0" smtClean="0">
                <a:solidFill>
                  <a:srgbClr val="00000A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renderle </a:t>
            </a:r>
            <a:r>
              <a:rPr lang="it-IT" sz="1600" i="1" dirty="0">
                <a:solidFill>
                  <a:srgbClr val="00000A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più riconoscibili in </a:t>
            </a:r>
            <a:r>
              <a:rPr lang="it-IT" sz="1600" i="1" dirty="0" smtClean="0">
                <a:solidFill>
                  <a:srgbClr val="00000A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mappa; le </a:t>
            </a:r>
            <a:r>
              <a:rPr lang="it-IT" sz="1600" i="1" dirty="0">
                <a:solidFill>
                  <a:srgbClr val="00000A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informazioni in tabella sono </a:t>
            </a:r>
            <a:r>
              <a:rPr lang="it-IT" sz="1600" i="1" dirty="0" smtClean="0">
                <a:solidFill>
                  <a:srgbClr val="00000A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 </a:t>
            </a:r>
            <a:r>
              <a:rPr lang="it-IT" sz="1600" i="1" dirty="0">
                <a:solidFill>
                  <a:srgbClr val="00000A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eccessivo dettaglio e non </a:t>
            </a:r>
            <a:r>
              <a:rPr lang="it-IT" sz="1600" i="1" dirty="0" smtClean="0">
                <a:solidFill>
                  <a:srgbClr val="00000A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necessarie; i </a:t>
            </a:r>
            <a:r>
              <a:rPr lang="it-IT" sz="1600" i="1" dirty="0">
                <a:solidFill>
                  <a:srgbClr val="00000A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dati SISCO sono spesso “incongruenti” e invece di </a:t>
            </a:r>
            <a:r>
              <a:rPr lang="it-IT" sz="1600" i="1" dirty="0">
                <a:solidFill>
                  <a:srgbClr val="728FA5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utilizzare </a:t>
            </a:r>
            <a:r>
              <a:rPr lang="it-IT" sz="1600" i="1" dirty="0" smtClean="0">
                <a:solidFill>
                  <a:srgbClr val="728FA5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ACEA</a:t>
            </a:r>
            <a:r>
              <a:rPr lang="it-IT" sz="1600" i="1" dirty="0" smtClean="0">
                <a:solidFill>
                  <a:srgbClr val="00000A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; utile poter </a:t>
            </a:r>
            <a:r>
              <a:rPr lang="it-IT" sz="1600" i="1" dirty="0">
                <a:solidFill>
                  <a:srgbClr val="728FA5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utilizzare gli indici Orientamento tecnico economico (OTE) e di Unità di dimensione economica (UDE) </a:t>
            </a:r>
            <a:r>
              <a:rPr lang="it-IT" sz="1600" i="1" dirty="0">
                <a:solidFill>
                  <a:srgbClr val="00000A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per il calcolo dei quali è già “pesato” il contributo delle diverse colture aziendali e l’indirizzo produttivo </a:t>
            </a:r>
            <a:r>
              <a:rPr lang="it-IT" sz="1600" i="1" dirty="0" smtClean="0">
                <a:solidFill>
                  <a:srgbClr val="00000A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principale; </a:t>
            </a:r>
            <a:r>
              <a:rPr lang="it-IT" sz="1600" i="1" dirty="0" smtClean="0">
                <a:solidFill>
                  <a:srgbClr val="728FA5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individuare </a:t>
            </a:r>
            <a:r>
              <a:rPr lang="it-IT" sz="1600" i="1" dirty="0">
                <a:solidFill>
                  <a:srgbClr val="728FA5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alcune categorie “macro” secondo le quali classificare le colture</a:t>
            </a:r>
            <a:r>
              <a:rPr lang="it-IT" sz="1600" i="1" dirty="0">
                <a:solidFill>
                  <a:srgbClr val="00000A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eventualmente scegliendole in modo diverso per le diverse aree del bacino del </a:t>
            </a:r>
            <a:r>
              <a:rPr lang="it-IT" sz="1600" i="1" dirty="0" smtClean="0">
                <a:solidFill>
                  <a:srgbClr val="00000A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Po‘; usare </a:t>
            </a:r>
            <a:r>
              <a:rPr lang="it-IT" sz="1600" i="1" dirty="0">
                <a:solidFill>
                  <a:srgbClr val="00000A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gli </a:t>
            </a:r>
            <a:r>
              <a:rPr lang="it-IT" sz="1600" i="1" dirty="0">
                <a:solidFill>
                  <a:srgbClr val="728FA5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ettari anziché </a:t>
            </a:r>
            <a:r>
              <a:rPr lang="it-IT" sz="1600" i="1" dirty="0" smtClean="0">
                <a:solidFill>
                  <a:srgbClr val="728FA5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 </a:t>
            </a:r>
            <a:r>
              <a:rPr lang="it-IT" sz="1600" i="1" dirty="0">
                <a:solidFill>
                  <a:srgbClr val="728FA5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mq </a:t>
            </a:r>
            <a:r>
              <a:rPr lang="it-IT" sz="1600" i="1" dirty="0" smtClean="0">
                <a:solidFill>
                  <a:srgbClr val="00000A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 </a:t>
            </a:r>
            <a:r>
              <a:rPr lang="it-IT" sz="1600" i="1" dirty="0">
                <a:solidFill>
                  <a:srgbClr val="00000A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la dicitura “particella a riposo” anziché “spoglia” per non confondere con “incolto</a:t>
            </a:r>
            <a:r>
              <a:rPr lang="it-IT" sz="1600" i="1" dirty="0" smtClean="0">
                <a:solidFill>
                  <a:srgbClr val="00000A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”; criticità che i </a:t>
            </a:r>
            <a:r>
              <a:rPr lang="it-IT" sz="1600" i="1" dirty="0">
                <a:solidFill>
                  <a:srgbClr val="728FA5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dati agricoli sono su base annuale </a:t>
            </a:r>
            <a:r>
              <a:rPr lang="it-IT" sz="1600" i="1" dirty="0">
                <a:solidFill>
                  <a:srgbClr val="00000A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 quindi le mappe andrebbero aggiornate ogni </a:t>
            </a:r>
            <a:r>
              <a:rPr lang="it-IT" sz="1600" i="1" dirty="0" smtClean="0">
                <a:solidFill>
                  <a:srgbClr val="00000A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anno; i</a:t>
            </a:r>
            <a:r>
              <a:rPr lang="it-IT" sz="1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l </a:t>
            </a:r>
            <a:r>
              <a:rPr lang="it-IT" sz="1600" i="1" dirty="0">
                <a:latin typeface="Arial" panose="020B0604020202020204" pitchFamily="34" charset="0"/>
                <a:cs typeface="Arial" panose="020B0604020202020204" pitchFamily="34" charset="0"/>
              </a:rPr>
              <a:t>danno è </a:t>
            </a:r>
            <a:r>
              <a:rPr lang="it-IT" sz="1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rappresentato solo </a:t>
            </a:r>
            <a:r>
              <a:rPr lang="it-IT" sz="1600" i="1" dirty="0">
                <a:latin typeface="Arial" panose="020B0604020202020204" pitchFamily="34" charset="0"/>
                <a:cs typeface="Arial" panose="020B0604020202020204" pitchFamily="34" charset="0"/>
              </a:rPr>
              <a:t>come </a:t>
            </a:r>
            <a:r>
              <a:rPr lang="it-IT" sz="1600" i="1" dirty="0">
                <a:solidFill>
                  <a:srgbClr val="728FA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danno alla coltura e al suolo</a:t>
            </a:r>
            <a:r>
              <a:rPr lang="it-IT" sz="1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, e manca </a:t>
            </a:r>
            <a:r>
              <a:rPr lang="it-IT" sz="1600" i="1" dirty="0">
                <a:latin typeface="Arial" panose="020B0604020202020204" pitchFamily="34" charset="0"/>
                <a:cs typeface="Arial" panose="020B0604020202020204" pitchFamily="34" charset="0"/>
              </a:rPr>
              <a:t>un’informazione che dia evidenza dei </a:t>
            </a:r>
            <a:r>
              <a:rPr lang="it-IT" sz="1600" i="1" dirty="0">
                <a:solidFill>
                  <a:srgbClr val="728FA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“buchi” che l’acqua </a:t>
            </a:r>
            <a:r>
              <a:rPr lang="it-IT" sz="1600" i="1" dirty="0" smtClean="0">
                <a:solidFill>
                  <a:srgbClr val="728FA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crea</a:t>
            </a:r>
            <a:r>
              <a:rPr lang="it-IT" sz="1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; problematico </a:t>
            </a:r>
            <a:r>
              <a:rPr lang="it-IT" sz="1600" i="1" dirty="0">
                <a:latin typeface="Arial" panose="020B0604020202020204" pitchFamily="34" charset="0"/>
                <a:cs typeface="Arial" panose="020B0604020202020204" pitchFamily="34" charset="0"/>
              </a:rPr>
              <a:t>per l’</a:t>
            </a:r>
            <a:r>
              <a:rPr lang="it-IT" sz="1600" i="1" dirty="0">
                <a:solidFill>
                  <a:srgbClr val="728FA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allevamento</a:t>
            </a:r>
            <a:r>
              <a:rPr lang="it-IT" sz="1600" i="1" dirty="0">
                <a:latin typeface="Arial" panose="020B0604020202020204" pitchFamily="34" charset="0"/>
                <a:cs typeface="Arial" panose="020B0604020202020204" pitchFamily="34" charset="0"/>
              </a:rPr>
              <a:t> è che rappresentare in mappa la sede legale dell’azienda non restituisce correttamente l’informazione su </a:t>
            </a:r>
            <a:r>
              <a:rPr lang="it-IT" sz="1600" i="1" dirty="0">
                <a:solidFill>
                  <a:srgbClr val="728FA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dove si trova </a:t>
            </a:r>
            <a:r>
              <a:rPr lang="it-IT" sz="1600" i="1" dirty="0" smtClean="0">
                <a:solidFill>
                  <a:srgbClr val="728FA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l’attività</a:t>
            </a:r>
            <a:r>
              <a:rPr lang="it-IT" sz="1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; «</a:t>
            </a:r>
            <a:r>
              <a:rPr lang="it-IT" sz="1600" i="1" dirty="0">
                <a:solidFill>
                  <a:srgbClr val="728FA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arnie</a:t>
            </a:r>
            <a:r>
              <a:rPr lang="it-IT" sz="1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» anziché “api”</a:t>
            </a:r>
          </a:p>
          <a:p>
            <a:pPr marL="342900" indent="-258763" algn="just">
              <a:lnSpc>
                <a:spcPct val="107000"/>
              </a:lnSpc>
              <a:spcBef>
                <a:spcPts val="300"/>
              </a:spcBef>
              <a:buFont typeface="Symbol" panose="05050102010706020507" pitchFamily="18" charset="2"/>
              <a:buChar char=""/>
            </a:pPr>
            <a:r>
              <a:rPr lang="it-IT" sz="1600" b="1" i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Servizi</a:t>
            </a:r>
            <a:r>
              <a:rPr lang="it-IT" sz="1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: sarebbe </a:t>
            </a:r>
            <a:r>
              <a:rPr lang="it-IT" sz="1600" i="1" dirty="0">
                <a:latin typeface="Arial" panose="020B0604020202020204" pitchFamily="34" charset="0"/>
                <a:cs typeface="Arial" panose="020B0604020202020204" pitchFamily="34" charset="0"/>
              </a:rPr>
              <a:t>utile poter rappresentare il numero di utenti per i diversi </a:t>
            </a:r>
            <a:r>
              <a:rPr lang="it-IT" sz="1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servizi; </a:t>
            </a:r>
            <a:r>
              <a:rPr lang="it-IT" sz="1600" i="1" dirty="0" smtClean="0">
                <a:solidFill>
                  <a:srgbClr val="728FA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omogenizzare </a:t>
            </a:r>
            <a:r>
              <a:rPr lang="it-IT" sz="1600" i="1" dirty="0">
                <a:solidFill>
                  <a:srgbClr val="728FA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 </a:t>
            </a:r>
            <a:r>
              <a:rPr lang="it-IT" sz="1600" i="1" dirty="0" err="1">
                <a:solidFill>
                  <a:srgbClr val="728FA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scalimetro</a:t>
            </a:r>
            <a:r>
              <a:rPr lang="it-IT" sz="1600" i="1" dirty="0">
                <a:solidFill>
                  <a:srgbClr val="728FA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 i="1" dirty="0">
                <a:latin typeface="Arial" panose="020B0604020202020204" pitchFamily="34" charset="0"/>
                <a:cs typeface="Arial" panose="020B0604020202020204" pitchFamily="34" charset="0"/>
              </a:rPr>
              <a:t>a quello usato per le altre </a:t>
            </a:r>
            <a:r>
              <a:rPr lang="it-IT" sz="1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mappe; rappresentare </a:t>
            </a:r>
            <a:r>
              <a:rPr lang="it-IT" sz="1600" i="1" dirty="0">
                <a:latin typeface="Arial" panose="020B0604020202020204" pitchFamily="34" charset="0"/>
                <a:cs typeface="Arial" panose="020B0604020202020204" pitchFamily="34" charset="0"/>
              </a:rPr>
              <a:t>i dati relativi ai </a:t>
            </a:r>
            <a:r>
              <a:rPr lang="it-IT" sz="1600" i="1" dirty="0" err="1">
                <a:latin typeface="Arial" panose="020B0604020202020204" pitchFamily="34" charset="0"/>
                <a:cs typeface="Arial" panose="020B0604020202020204" pitchFamily="34" charset="0"/>
              </a:rPr>
              <a:t>sottoservizi</a:t>
            </a:r>
            <a:r>
              <a:rPr lang="it-IT" sz="1600" i="1" dirty="0">
                <a:latin typeface="Arial" panose="020B0604020202020204" pitchFamily="34" charset="0"/>
                <a:cs typeface="Arial" panose="020B0604020202020204" pitchFamily="34" charset="0"/>
              </a:rPr>
              <a:t> e alle </a:t>
            </a:r>
            <a:r>
              <a:rPr lang="it-IT" sz="1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reti (</a:t>
            </a:r>
            <a:r>
              <a:rPr lang="it-IT" sz="1600" i="1" dirty="0" smtClean="0">
                <a:solidFill>
                  <a:srgbClr val="728FA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centrali</a:t>
            </a:r>
            <a:r>
              <a:rPr lang="it-IT" sz="1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); inserire i </a:t>
            </a:r>
            <a:r>
              <a:rPr lang="it-IT" sz="1600" i="1" dirty="0">
                <a:solidFill>
                  <a:srgbClr val="728FA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beni </a:t>
            </a:r>
            <a:r>
              <a:rPr lang="it-IT" sz="1600" i="1" dirty="0" smtClean="0">
                <a:solidFill>
                  <a:srgbClr val="728FA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artistici</a:t>
            </a:r>
            <a:r>
              <a:rPr lang="it-IT" sz="1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e i </a:t>
            </a:r>
            <a:r>
              <a:rPr lang="it-IT" sz="1600" i="1" dirty="0">
                <a:solidFill>
                  <a:srgbClr val="728FA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parcheggi</a:t>
            </a:r>
            <a:r>
              <a:rPr lang="it-IT" sz="1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; necessario </a:t>
            </a:r>
            <a:r>
              <a:rPr lang="it-IT" sz="1600" i="1" dirty="0">
                <a:solidFill>
                  <a:srgbClr val="728FA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migliorare la grafica dei simboli </a:t>
            </a:r>
            <a:r>
              <a:rPr lang="it-IT" sz="1600" i="1" dirty="0" smtClean="0">
                <a:solidFill>
                  <a:srgbClr val="728FA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utilizzati </a:t>
            </a:r>
            <a:r>
              <a:rPr lang="it-IT" sz="1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(esiste simbologia </a:t>
            </a:r>
            <a:r>
              <a:rPr lang="it-IT" sz="1600" i="1" dirty="0">
                <a:latin typeface="Arial" panose="020B0604020202020204" pitchFamily="34" charset="0"/>
                <a:cs typeface="Arial" panose="020B0604020202020204" pitchFamily="34" charset="0"/>
              </a:rPr>
              <a:t>ufficiale </a:t>
            </a:r>
            <a:r>
              <a:rPr lang="it-IT" sz="1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IGM?), scalando il segno grafico a </a:t>
            </a:r>
            <a:r>
              <a:rPr lang="it-IT" sz="1600" i="1" dirty="0">
                <a:latin typeface="Arial" panose="020B0604020202020204" pitchFamily="34" charset="0"/>
                <a:cs typeface="Arial" panose="020B0604020202020204" pitchFamily="34" charset="0"/>
              </a:rPr>
              <a:t>seconda della </a:t>
            </a:r>
            <a:r>
              <a:rPr lang="it-IT" sz="1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rilevanza del servizio; per </a:t>
            </a:r>
            <a:r>
              <a:rPr lang="it-IT" sz="1600" i="1" dirty="0">
                <a:latin typeface="Arial" panose="020B0604020202020204" pitchFamily="34" charset="0"/>
                <a:cs typeface="Arial" panose="020B0604020202020204" pitchFamily="34" charset="0"/>
              </a:rPr>
              <a:t>gli </a:t>
            </a:r>
            <a:r>
              <a:rPr lang="it-IT" sz="1600" i="1" dirty="0" smtClean="0">
                <a:solidFill>
                  <a:srgbClr val="728FA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ospedali</a:t>
            </a:r>
            <a:r>
              <a:rPr lang="it-IT" sz="1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usare </a:t>
            </a:r>
            <a:r>
              <a:rPr lang="it-IT" sz="1600" i="1" dirty="0">
                <a:latin typeface="Arial" panose="020B0604020202020204" pitchFamily="34" charset="0"/>
                <a:cs typeface="Arial" panose="020B0604020202020204" pitchFamily="34" charset="0"/>
              </a:rPr>
              <a:t>la classificazione standard </a:t>
            </a:r>
            <a:r>
              <a:rPr lang="it-IT" sz="1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DEA e analogamente </a:t>
            </a:r>
            <a:r>
              <a:rPr lang="it-IT" sz="1600" i="1" dirty="0">
                <a:latin typeface="Arial" panose="020B0604020202020204" pitchFamily="34" charset="0"/>
                <a:cs typeface="Arial" panose="020B0604020202020204" pitchFamily="34" charset="0"/>
              </a:rPr>
              <a:t>per le </a:t>
            </a:r>
            <a:r>
              <a:rPr lang="it-IT" sz="1600" i="1" dirty="0">
                <a:solidFill>
                  <a:srgbClr val="728FA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stazioni </a:t>
            </a:r>
            <a:r>
              <a:rPr lang="it-IT" sz="1600" i="1" dirty="0" smtClean="0">
                <a:solidFill>
                  <a:srgbClr val="728FA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ferroviarie</a:t>
            </a:r>
            <a:endParaRPr lang="it-IT" sz="1600" i="1" dirty="0">
              <a:solidFill>
                <a:srgbClr val="728FA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7540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4171" y="139166"/>
            <a:ext cx="11874611" cy="840400"/>
          </a:xfrm>
        </p:spPr>
        <p:txBody>
          <a:bodyPr>
            <a:normAutofit/>
          </a:bodyPr>
          <a:lstStyle/>
          <a:p>
            <a:r>
              <a:rPr lang="it-IT" dirty="0" smtClean="0">
                <a:latin typeface="Arial" panose="020B0604020202020204" pitchFamily="34" charset="0"/>
                <a:cs typeface="Arial" panose="020B0604020202020204" pitchFamily="34" charset="0"/>
              </a:rPr>
              <a:t>Secondo laboratorio – risultati: come diffondere le mappe 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magine 3" descr="C:\Users\gemini\Desktop\MappaGdL2_4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03" r="8332" b="4953"/>
          <a:stretch/>
        </p:blipFill>
        <p:spPr bwMode="auto">
          <a:xfrm>
            <a:off x="4141694" y="4982449"/>
            <a:ext cx="1642031" cy="109562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2577" y="139166"/>
            <a:ext cx="786205" cy="838800"/>
          </a:xfrm>
          <a:prstGeom prst="rect">
            <a:avLst/>
          </a:prstGeom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"/>
          <a:stretch/>
        </p:blipFill>
        <p:spPr bwMode="auto">
          <a:xfrm>
            <a:off x="10119839" y="144398"/>
            <a:ext cx="1095193" cy="83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ttangolo 9"/>
          <p:cNvSpPr/>
          <p:nvPr/>
        </p:nvSpPr>
        <p:spPr>
          <a:xfrm>
            <a:off x="0" y="1336405"/>
            <a:ext cx="5877855" cy="39732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258763">
              <a:lnSpc>
                <a:spcPct val="107000"/>
              </a:lnSpc>
              <a:spcBef>
                <a:spcPts val="300"/>
              </a:spcBef>
              <a:buFont typeface="Symbol" panose="05050102010706020507" pitchFamily="18" charset="2"/>
              <a:buChar char=""/>
            </a:pPr>
            <a:r>
              <a:rPr lang="it-IT" sz="1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Tutti </a:t>
            </a:r>
            <a:r>
              <a:rPr lang="it-IT" sz="1600" i="1" dirty="0">
                <a:latin typeface="Arial" panose="020B0604020202020204" pitchFamily="34" charset="0"/>
                <a:cs typeface="Arial" panose="020B0604020202020204" pitchFamily="34" charset="0"/>
              </a:rPr>
              <a:t>i settori coinvolti richiedono </a:t>
            </a:r>
            <a:r>
              <a:rPr lang="it-IT" sz="1600" i="1" dirty="0" smtClean="0">
                <a:solidFill>
                  <a:srgbClr val="728FA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momenti </a:t>
            </a:r>
            <a:r>
              <a:rPr lang="it-IT" sz="1600" i="1" dirty="0">
                <a:solidFill>
                  <a:srgbClr val="728FA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 formazione e sensibilizzazione</a:t>
            </a:r>
            <a:r>
              <a:rPr lang="it-IT" sz="1600" i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it-IT" sz="1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L’interesse </a:t>
            </a:r>
            <a:r>
              <a:rPr lang="it-IT" sz="1600" i="1" dirty="0">
                <a:latin typeface="Arial" panose="020B0604020202020204" pitchFamily="34" charset="0"/>
                <a:cs typeface="Arial" panose="020B0604020202020204" pitchFamily="34" charset="0"/>
              </a:rPr>
              <a:t>o meno al tema è spesso frutto dell’esperienza, </a:t>
            </a:r>
            <a:r>
              <a:rPr lang="it-IT" sz="1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bisogna </a:t>
            </a:r>
            <a:r>
              <a:rPr lang="it-IT" sz="1600" i="1" dirty="0">
                <a:latin typeface="Arial" panose="020B0604020202020204" pitchFamily="34" charset="0"/>
                <a:cs typeface="Arial" panose="020B0604020202020204" pitchFamily="34" charset="0"/>
              </a:rPr>
              <a:t>scardinare </a:t>
            </a:r>
            <a:r>
              <a:rPr lang="it-IT" sz="1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il meccanismo </a:t>
            </a:r>
            <a:endParaRPr lang="it-IT" sz="16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258763">
              <a:lnSpc>
                <a:spcPct val="107000"/>
              </a:lnSpc>
              <a:spcBef>
                <a:spcPts val="30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it-IT" sz="1600" i="1" dirty="0">
                <a:latin typeface="Arial" panose="020B0604020202020204" pitchFamily="34" charset="0"/>
                <a:cs typeface="Arial" panose="020B0604020202020204" pitchFamily="34" charset="0"/>
              </a:rPr>
              <a:t>Realizzare due gruppi di </a:t>
            </a:r>
            <a:r>
              <a:rPr lang="it-IT" sz="1600" i="1" dirty="0">
                <a:solidFill>
                  <a:srgbClr val="728FA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mappe “complementari”, istituzionale e per il pubblico</a:t>
            </a:r>
          </a:p>
          <a:p>
            <a:pPr marL="342900" lvl="0" indent="-258763">
              <a:lnSpc>
                <a:spcPct val="107000"/>
              </a:lnSpc>
              <a:spcBef>
                <a:spcPts val="30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it-IT" sz="1600" i="1" dirty="0">
                <a:latin typeface="Arial" panose="020B0604020202020204" pitchFamily="34" charset="0"/>
                <a:cs typeface="Arial" panose="020B0604020202020204" pitchFamily="34" charset="0"/>
              </a:rPr>
              <a:t>Nei siti web destinati alla comunicazione prevedere </a:t>
            </a:r>
            <a:r>
              <a:rPr lang="it-IT" sz="1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una </a:t>
            </a:r>
            <a:r>
              <a:rPr lang="it-IT" sz="1600" i="1" dirty="0"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it-IT" sz="1600" i="1" dirty="0" err="1">
                <a:solidFill>
                  <a:srgbClr val="728FA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timeline</a:t>
            </a:r>
            <a:r>
              <a:rPr lang="it-IT" sz="1600" i="1" dirty="0">
                <a:latin typeface="Arial" panose="020B0604020202020204" pitchFamily="34" charset="0"/>
                <a:cs typeface="Arial" panose="020B0604020202020204" pitchFamily="34" charset="0"/>
              </a:rPr>
              <a:t>” attraverso la quale approfondire gli eventi storici</a:t>
            </a:r>
          </a:p>
          <a:p>
            <a:pPr marL="342900" lvl="0" indent="-258763">
              <a:lnSpc>
                <a:spcPct val="107000"/>
              </a:lnSpc>
              <a:spcBef>
                <a:spcPts val="30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it-IT" sz="1600" i="1" dirty="0">
                <a:latin typeface="Arial" panose="020B0604020202020204" pitchFamily="34" charset="0"/>
                <a:cs typeface="Arial" panose="020B0604020202020204" pitchFamily="34" charset="0"/>
              </a:rPr>
              <a:t>Per l’</a:t>
            </a:r>
            <a:r>
              <a:rPr lang="it-IT" sz="1600" i="1" dirty="0">
                <a:solidFill>
                  <a:srgbClr val="728FA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AdBPo</a:t>
            </a:r>
            <a:r>
              <a:rPr lang="it-IT" sz="1600" i="1" dirty="0">
                <a:latin typeface="Arial" panose="020B0604020202020204" pitchFamily="34" charset="0"/>
                <a:cs typeface="Arial" panose="020B0604020202020204" pitchFamily="34" charset="0"/>
              </a:rPr>
              <a:t> un tema prioritario da affrontare è quello della </a:t>
            </a:r>
            <a:r>
              <a:rPr lang="it-IT" sz="1600" i="1" dirty="0">
                <a:solidFill>
                  <a:srgbClr val="728FA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governance interna</a:t>
            </a:r>
            <a:r>
              <a:rPr lang="it-IT" sz="1600" i="1" dirty="0">
                <a:latin typeface="Arial" panose="020B0604020202020204" pitchFamily="34" charset="0"/>
                <a:cs typeface="Arial" panose="020B0604020202020204" pitchFamily="34" charset="0"/>
              </a:rPr>
              <a:t>, che deve essere migliorata</a:t>
            </a:r>
          </a:p>
          <a:p>
            <a:pPr marL="342900" lvl="0" indent="-258763">
              <a:lnSpc>
                <a:spcPct val="107000"/>
              </a:lnSpc>
              <a:spcBef>
                <a:spcPts val="30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it-IT" sz="1600" i="1" dirty="0">
                <a:latin typeface="Arial" panose="020B0604020202020204" pitchFamily="34" charset="0"/>
                <a:cs typeface="Arial" panose="020B0604020202020204" pitchFamily="34" charset="0"/>
              </a:rPr>
              <a:t>Un tema chiave è quello della </a:t>
            </a:r>
            <a:r>
              <a:rPr lang="it-IT" sz="1600" i="1" dirty="0">
                <a:solidFill>
                  <a:srgbClr val="728FA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sussidiarietà “ben attuata”</a:t>
            </a:r>
          </a:p>
          <a:p>
            <a:pPr marL="342900" lvl="0" indent="-258763">
              <a:lnSpc>
                <a:spcPct val="107000"/>
              </a:lnSpc>
              <a:spcBef>
                <a:spcPts val="30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it-IT" sz="1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Per </a:t>
            </a:r>
            <a:r>
              <a:rPr lang="it-IT" sz="1600" i="1" dirty="0">
                <a:latin typeface="Arial" panose="020B0604020202020204" pitchFamily="34" charset="0"/>
                <a:cs typeface="Arial" panose="020B0604020202020204" pitchFamily="34" charset="0"/>
              </a:rPr>
              <a:t>alzare l’attenzione sul tema dovrebbero essere promossi incentivi/facilitazioni per la </a:t>
            </a:r>
            <a:r>
              <a:rPr lang="it-IT" sz="1600" i="1" dirty="0">
                <a:solidFill>
                  <a:srgbClr val="728FA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realizzazione di interventi preventivi</a:t>
            </a:r>
            <a:r>
              <a:rPr lang="it-IT" sz="1600" i="1" dirty="0">
                <a:latin typeface="Arial" panose="020B0604020202020204" pitchFamily="34" charset="0"/>
                <a:cs typeface="Arial" panose="020B0604020202020204" pitchFamily="34" charset="0"/>
              </a:rPr>
              <a:t>, non </a:t>
            </a:r>
            <a:r>
              <a:rPr lang="it-IT" sz="1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il risarcimento </a:t>
            </a:r>
            <a:r>
              <a:rPr lang="it-IT" sz="1600" i="1" dirty="0">
                <a:latin typeface="Arial" panose="020B0604020202020204" pitchFamily="34" charset="0"/>
                <a:cs typeface="Arial" panose="020B0604020202020204" pitchFamily="34" charset="0"/>
              </a:rPr>
              <a:t>ex </a:t>
            </a:r>
            <a:r>
              <a:rPr lang="it-IT" sz="1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post, </a:t>
            </a:r>
            <a:r>
              <a:rPr lang="it-IT" sz="1600" i="1" dirty="0">
                <a:latin typeface="Arial" panose="020B0604020202020204" pitchFamily="34" charset="0"/>
                <a:cs typeface="Arial" panose="020B0604020202020204" pitchFamily="34" charset="0"/>
              </a:rPr>
              <a:t>anche in sinergia con il mondo delle </a:t>
            </a:r>
            <a:r>
              <a:rPr lang="it-IT" sz="1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assicurazioni</a:t>
            </a:r>
            <a:endParaRPr lang="it-IT" sz="16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7" name="Tabel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13479384"/>
              </p:ext>
            </p:extLst>
          </p:nvPr>
        </p:nvGraphicFramePr>
        <p:xfrm>
          <a:off x="5877855" y="1336405"/>
          <a:ext cx="6229767" cy="4622790"/>
        </p:xfrm>
        <a:graphic>
          <a:graphicData uri="http://schemas.openxmlformats.org/drawingml/2006/table">
            <a:tbl>
              <a:tblPr firstRow="1" bandRow="1">
                <a:tableStyleId>{6E25E649-3F16-4E02-A733-19D2CDBF48F0}</a:tableStyleId>
              </a:tblPr>
              <a:tblGrid>
                <a:gridCol w="1146562">
                  <a:extLst>
                    <a:ext uri="{9D8B030D-6E8A-4147-A177-3AD203B41FA5}">
                      <a16:colId xmlns:a16="http://schemas.microsoft.com/office/drawing/2014/main" xmlns="" val="2003991330"/>
                    </a:ext>
                  </a:extLst>
                </a:gridCol>
                <a:gridCol w="2218765">
                  <a:extLst>
                    <a:ext uri="{9D8B030D-6E8A-4147-A177-3AD203B41FA5}">
                      <a16:colId xmlns:a16="http://schemas.microsoft.com/office/drawing/2014/main" xmlns="" val="2386217404"/>
                    </a:ext>
                  </a:extLst>
                </a:gridCol>
                <a:gridCol w="2864440">
                  <a:extLst>
                    <a:ext uri="{9D8B030D-6E8A-4147-A177-3AD203B41FA5}">
                      <a16:colId xmlns:a16="http://schemas.microsoft.com/office/drawing/2014/main" xmlns="" val="2514209808"/>
                    </a:ext>
                  </a:extLst>
                </a:gridCol>
              </a:tblGrid>
              <a:tr h="284363">
                <a:tc>
                  <a:txBody>
                    <a:bodyPr/>
                    <a:lstStyle/>
                    <a:p>
                      <a:r>
                        <a:rPr lang="it-IT" sz="11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Destinatari </a:t>
                      </a:r>
                      <a:endParaRPr lang="it-IT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1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Fonte/soggetto intermediario</a:t>
                      </a:r>
                      <a:endParaRPr lang="it-IT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1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Canali/strumenti</a:t>
                      </a:r>
                      <a:endParaRPr lang="it-IT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410926953"/>
                  </a:ext>
                </a:extLst>
              </a:tr>
              <a:tr h="1159325">
                <a:tc>
                  <a:txBody>
                    <a:bodyPr/>
                    <a:lstStyle/>
                    <a:p>
                      <a:r>
                        <a:rPr lang="it-IT" sz="11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Cittadini </a:t>
                      </a:r>
                      <a:endParaRPr lang="it-IT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it-IT" sz="11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Ente locale/Comune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it-IT" sz="11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Comitati di quartiere/associazioni</a:t>
                      </a:r>
                      <a:endParaRPr lang="it-IT" sz="1100" baseline="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it-IT" sz="11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Gruppo comunale di Protezione </a:t>
                      </a:r>
                      <a:r>
                        <a:rPr lang="it-IT" sz="11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civile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it-IT" sz="1100" baseline="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it-IT" sz="11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Mass media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it-IT" sz="1100" baseline="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it-IT" sz="11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 </a:t>
                      </a:r>
                      <a:r>
                        <a:rPr lang="it-IT" sz="11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 scala sovralocale </a:t>
                      </a:r>
                      <a:endParaRPr lang="it-IT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 algn="l" defTabSz="4572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it-IT" sz="1100" kern="120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Pubblicazione informazioni</a:t>
                      </a:r>
                    </a:p>
                    <a:p>
                      <a:pPr marL="285750" indent="-285750" algn="l" defTabSz="4572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it-IT" sz="1100" kern="120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Processi di partecipazione</a:t>
                      </a:r>
                    </a:p>
                    <a:p>
                      <a:pPr marL="285750" indent="-285750" algn="l" defTabSz="4572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it-IT" sz="1100" kern="120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Momenti di esercitazione collettiva</a:t>
                      </a:r>
                    </a:p>
                    <a:p>
                      <a:endParaRPr lang="it-IT" sz="11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endParaRPr lang="it-IT" sz="11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endParaRPr lang="it-IT" sz="11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it-IT" sz="11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Stampa e radio locali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it-IT" sz="11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Social media e web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it-IT" sz="11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Io </a:t>
                      </a:r>
                      <a:r>
                        <a:rPr lang="it-IT" sz="11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non rischio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031963310"/>
                  </a:ext>
                </a:extLst>
              </a:tr>
              <a:tr h="284363">
                <a:tc>
                  <a:txBody>
                    <a:bodyPr/>
                    <a:lstStyle/>
                    <a:p>
                      <a:r>
                        <a:rPr lang="it-IT" sz="11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Studenti</a:t>
                      </a:r>
                      <a:endParaRPr lang="it-IT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it-IT" sz="11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Insegnanti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it-IT" sz="11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Mass media</a:t>
                      </a:r>
                      <a:endParaRPr lang="it-IT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it-IT" sz="11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Lezioni tematiche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it-IT" sz="11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Web</a:t>
                      </a:r>
                      <a:endParaRPr lang="it-IT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45712800"/>
                  </a:ext>
                </a:extLst>
              </a:tr>
              <a:tr h="721844">
                <a:tc>
                  <a:txBody>
                    <a:bodyPr/>
                    <a:lstStyle/>
                    <a:p>
                      <a:r>
                        <a:rPr lang="it-IT" sz="11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Agricoltori</a:t>
                      </a:r>
                      <a:endParaRPr lang="it-IT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it-IT" sz="11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Associazioni</a:t>
                      </a:r>
                      <a:r>
                        <a:rPr lang="it-IT" sz="11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di categoria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it-IT" sz="1100" baseline="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it-IT" sz="1100" baseline="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it-IT" sz="11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Regione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it-IT" sz="11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Consorzi </a:t>
                      </a:r>
                      <a:r>
                        <a:rPr lang="it-IT" sz="11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 bonifica</a:t>
                      </a:r>
                      <a:endParaRPr lang="it-IT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it-IT" sz="11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Contatti diretti individuali</a:t>
                      </a:r>
                      <a:r>
                        <a:rPr lang="it-IT" sz="11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e i</a:t>
                      </a:r>
                      <a:r>
                        <a:rPr lang="it-IT" sz="11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ncontri tematici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it-IT" sz="11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Riviste di settore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it-IT" sz="11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WebGIS</a:t>
                      </a:r>
                      <a:r>
                        <a:rPr lang="it-IT" sz="11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di settore e portale SISCO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it-IT" sz="11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Insieme </a:t>
                      </a:r>
                      <a:r>
                        <a:rPr lang="it-IT" sz="11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alle disposizioni di pagamento dei canoni</a:t>
                      </a:r>
                      <a:endParaRPr lang="it-IT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557920243"/>
                  </a:ext>
                </a:extLst>
              </a:tr>
              <a:tr h="503103">
                <a:tc>
                  <a:txBody>
                    <a:bodyPr/>
                    <a:lstStyle/>
                    <a:p>
                      <a:r>
                        <a:rPr lang="it-IT" sz="11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Commercio/</a:t>
                      </a:r>
                    </a:p>
                    <a:p>
                      <a:r>
                        <a:rPr lang="it-IT" sz="11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attività produttive</a:t>
                      </a:r>
                      <a:endParaRPr lang="it-IT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it-IT" sz="11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Associazioni di categoria</a:t>
                      </a:r>
                      <a:endParaRPr lang="it-IT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it-IT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978825301"/>
                  </a:ext>
                </a:extLst>
              </a:tr>
              <a:tr h="619867">
                <a:tc>
                  <a:txBody>
                    <a:bodyPr/>
                    <a:lstStyle/>
                    <a:p>
                      <a:r>
                        <a:rPr lang="it-IT" sz="11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Ospedale</a:t>
                      </a:r>
                      <a:endParaRPr lang="it-IT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 algn="l" defTabSz="4572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it-IT" sz="1100" kern="120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Ente locale </a:t>
                      </a:r>
                    </a:p>
                    <a:p>
                      <a:pPr marL="285750" marR="0" lvl="0" indent="-2857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it-IT" sz="1100" kern="120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Le “croci” locali, composte di </a:t>
                      </a:r>
                      <a:r>
                        <a:rPr lang="it-IT" sz="1100" kern="120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volontari</a:t>
                      </a:r>
                      <a:endParaRPr lang="it-IT" sz="1100" kern="1200" dirty="0" smtClean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it-IT" sz="11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Ufficio tecnico - servizio prevenzione e protezione ambientale</a:t>
                      </a:r>
                      <a:endParaRPr lang="it-IT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7601005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07461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63286" y="139166"/>
            <a:ext cx="11885495" cy="840400"/>
          </a:xfrm>
        </p:spPr>
        <p:txBody>
          <a:bodyPr>
            <a:normAutofit/>
          </a:bodyPr>
          <a:lstStyle/>
          <a:p>
            <a:r>
              <a:rPr lang="en-GB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Conclusioni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ttangolo 2"/>
          <p:cNvSpPr/>
          <p:nvPr/>
        </p:nvSpPr>
        <p:spPr>
          <a:xfrm>
            <a:off x="384699" y="1403631"/>
            <a:ext cx="11326436" cy="46320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fontAlgn="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it-IT" dirty="0" smtClean="0">
                <a:latin typeface="Arial" panose="020B0604020202020204" pitchFamily="34" charset="0"/>
                <a:cs typeface="Arial" panose="020B0604020202020204" pitchFamily="34" charset="0"/>
              </a:rPr>
              <a:t>I processi 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partecipativi </a:t>
            </a:r>
            <a:r>
              <a:rPr lang="it-IT" dirty="0" smtClean="0">
                <a:latin typeface="Arial" panose="020B0604020202020204" pitchFamily="34" charset="0"/>
                <a:cs typeface="Arial" panose="020B0604020202020204" pitchFamily="34" charset="0"/>
              </a:rPr>
              <a:t>si sono dimostrati un 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potente strumento per </a:t>
            </a:r>
            <a:r>
              <a:rPr lang="it-IT" dirty="0" smtClean="0">
                <a:solidFill>
                  <a:srgbClr val="728FA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migliorare la rappresentazione del rischio e raggiungere </a:t>
            </a:r>
            <a:r>
              <a:rPr lang="it-IT" dirty="0">
                <a:solidFill>
                  <a:srgbClr val="728FA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 consenso </a:t>
            </a:r>
            <a:r>
              <a:rPr lang="it-IT" dirty="0" smtClean="0">
                <a:solidFill>
                  <a:srgbClr val="728FA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sulle mappe</a:t>
            </a:r>
          </a:p>
          <a:p>
            <a:pPr marL="285750" indent="-285750" fontAlgn="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it-IT" dirty="0" smtClean="0">
                <a:latin typeface="Arial" panose="020B0604020202020204" pitchFamily="34" charset="0"/>
                <a:cs typeface="Arial" panose="020B0604020202020204" pitchFamily="34" charset="0"/>
              </a:rPr>
              <a:t>I processi 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partecipativi si sono rivelati utili per identificare i </a:t>
            </a:r>
            <a:r>
              <a:rPr lang="it-IT" dirty="0">
                <a:solidFill>
                  <a:srgbClr val="728FA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modi migliori per diffondere i risultati 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della valutazione del rischio </a:t>
            </a:r>
            <a:r>
              <a:rPr lang="it-IT" dirty="0" smtClean="0">
                <a:latin typeface="Arial" panose="020B0604020202020204" pitchFamily="34" charset="0"/>
                <a:cs typeface="Arial" panose="020B0604020202020204" pitchFamily="34" charset="0"/>
              </a:rPr>
              <a:t>alla comunità più ampia (anche in ragione dell’</a:t>
            </a:r>
            <a:r>
              <a:rPr lang="it-IT" dirty="0" smtClean="0">
                <a:solidFill>
                  <a:srgbClr val="728FA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effetto «testimonianza»</a:t>
            </a:r>
            <a:r>
              <a:rPr lang="it-IT" dirty="0" smtClean="0">
                <a:latin typeface="Arial" panose="020B0604020202020204" pitchFamily="34" charset="0"/>
                <a:cs typeface="Arial" panose="020B0604020202020204" pitchFamily="34" charset="0"/>
              </a:rPr>
              <a:t> di chi ha preso parte al processo di co-</a:t>
            </a:r>
            <a:r>
              <a:rPr lang="it-IT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mapping</a:t>
            </a:r>
            <a:r>
              <a:rPr lang="it-IT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285750" indent="-285750" fontAlgn="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it-IT" dirty="0" smtClean="0">
                <a:latin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processi partecipativi </a:t>
            </a:r>
            <a:r>
              <a:rPr lang="it-IT" dirty="0" smtClean="0">
                <a:latin typeface="Arial" panose="020B0604020202020204" pitchFamily="34" charset="0"/>
                <a:cs typeface="Arial" panose="020B0604020202020204" pitchFamily="34" charset="0"/>
              </a:rPr>
              <a:t>rappresentano uno 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strumento utile per </a:t>
            </a:r>
            <a:r>
              <a:rPr lang="it-IT" dirty="0">
                <a:solidFill>
                  <a:srgbClr val="728FA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accrescere la consapevolezza 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dei rischi e </a:t>
            </a:r>
            <a:r>
              <a:rPr lang="it-IT" dirty="0" smtClean="0">
                <a:latin typeface="Arial" panose="020B0604020202020204" pitchFamily="34" charset="0"/>
                <a:cs typeface="Arial" panose="020B0604020202020204" pitchFamily="34" charset="0"/>
              </a:rPr>
              <a:t>della loro gestione in 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persone non esperte, </a:t>
            </a:r>
            <a:r>
              <a:rPr lang="it-IT" dirty="0" smtClean="0">
                <a:latin typeface="Arial" panose="020B0604020202020204" pitchFamily="34" charset="0"/>
                <a:cs typeface="Arial" panose="020B0604020202020204" pitchFamily="34" charset="0"/>
              </a:rPr>
              <a:t>aumentandone anche la capacità di mettere in atto azioni preventive autoprotettive</a:t>
            </a:r>
            <a:endParaRPr lang="it-IT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fontAlgn="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it-IT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Rendere </a:t>
            </a:r>
            <a:r>
              <a:rPr lang="it-IT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disponibili le mappe del rischio di alluvione non è sufficiente per informare il pubblico sui rischi: le </a:t>
            </a:r>
            <a:r>
              <a:rPr lang="it-IT" dirty="0">
                <a:solidFill>
                  <a:srgbClr val="728FA5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mappe devono essere interpretabili </a:t>
            </a:r>
            <a:r>
              <a:rPr lang="it-IT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facilmente e correttamente</a:t>
            </a:r>
          </a:p>
          <a:p>
            <a:pPr marL="285750" indent="-285750" fontAlgn="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it-IT" dirty="0" smtClean="0">
                <a:solidFill>
                  <a:srgbClr val="728FA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Più strumenti </a:t>
            </a:r>
            <a:r>
              <a:rPr lang="it-IT" dirty="0" smtClean="0">
                <a:latin typeface="Arial" panose="020B0604020202020204" pitchFamily="34" charset="0"/>
                <a:cs typeface="Arial" panose="020B0604020202020204" pitchFamily="34" charset="0"/>
              </a:rPr>
              <a:t>e canali di diffusione/comunicazione e la 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promozione dei </a:t>
            </a:r>
            <a:r>
              <a:rPr lang="it-IT" dirty="0">
                <a:solidFill>
                  <a:srgbClr val="728FA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processi partecipativi </a:t>
            </a:r>
            <a:r>
              <a:rPr lang="it-IT" dirty="0" smtClean="0">
                <a:latin typeface="Arial" panose="020B0604020202020204" pitchFamily="34" charset="0"/>
                <a:cs typeface="Arial" panose="020B0604020202020204" pitchFamily="34" charset="0"/>
              </a:rPr>
              <a:t>(che innescano meccanismi di «apprendimento attivo») 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sono fondamentali per </a:t>
            </a:r>
            <a:r>
              <a:rPr lang="it-IT" dirty="0" smtClean="0">
                <a:latin typeface="Arial" panose="020B0604020202020204" pitchFamily="34" charset="0"/>
                <a:cs typeface="Arial" panose="020B0604020202020204" pitchFamily="34" charset="0"/>
              </a:rPr>
              <a:t>una disseminazione 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efficace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it-IT" dirty="0" smtClean="0">
                <a:latin typeface="Arial" panose="020B0604020202020204" pitchFamily="34" charset="0"/>
                <a:cs typeface="Arial" panose="020B0604020202020204" pitchFamily="34" charset="0"/>
              </a:rPr>
              <a:t>Le 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mappe "statiche" </a:t>
            </a:r>
            <a:r>
              <a:rPr lang="it-IT" dirty="0" smtClean="0">
                <a:latin typeface="Arial" panose="020B0604020202020204" pitchFamily="34" charset="0"/>
                <a:cs typeface="Arial" panose="020B0604020202020204" pitchFamily="34" charset="0"/>
              </a:rPr>
              <a:t>sono probabilmente 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lo strumento giusto per rappresentare / comunicare il rischio </a:t>
            </a:r>
            <a:r>
              <a:rPr lang="it-IT" dirty="0" smtClean="0">
                <a:latin typeface="Arial" panose="020B0604020202020204" pitchFamily="34" charset="0"/>
                <a:cs typeface="Arial" panose="020B0604020202020204" pitchFamily="34" charset="0"/>
              </a:rPr>
              <a:t>ma emergono esigenze diverse da 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parte di diversi utenti </a:t>
            </a:r>
            <a:r>
              <a:rPr lang="it-IT" dirty="0" smtClean="0">
                <a:latin typeface="Arial" panose="020B0604020202020204" pitchFamily="34" charset="0"/>
                <a:cs typeface="Arial" panose="020B0604020202020204" pitchFamily="34" charset="0"/>
              </a:rPr>
              <a:t>finali (non sempre conciliabili in un’unica rappresentazione statica)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2577" y="127134"/>
            <a:ext cx="786205" cy="838800"/>
          </a:xfrm>
          <a:prstGeom prst="rect">
            <a:avLst/>
          </a:prstGeom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"/>
          <a:stretch/>
        </p:blipFill>
        <p:spPr bwMode="auto">
          <a:xfrm>
            <a:off x="10119839" y="125348"/>
            <a:ext cx="1095193" cy="83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8018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/>
          <p:cNvSpPr txBox="1"/>
          <p:nvPr/>
        </p:nvSpPr>
        <p:spPr>
          <a:xfrm>
            <a:off x="2093576" y="2910092"/>
            <a:ext cx="786043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1200"/>
              </a:spcBef>
            </a:pPr>
            <a:r>
              <a:rPr lang="en-GB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Grazie </a:t>
            </a:r>
            <a:r>
              <a:rPr lang="en-GB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dell’attenzione</a:t>
            </a:r>
            <a:r>
              <a:rPr lang="en-GB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  <a:p>
            <a:pPr algn="ctr"/>
            <a:endParaRPr lang="en-GB" sz="2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giuliana.gemini@polimi.it</a:t>
            </a:r>
            <a:endParaRPr lang="en-GB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400" smtClean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silvia.pezzoli@polimi.it</a:t>
            </a:r>
            <a:r>
              <a:rPr lang="en-GB" sz="240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4832" y="1286266"/>
            <a:ext cx="1920000" cy="1440000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53"/>
          <a:stretch/>
        </p:blipFill>
        <p:spPr>
          <a:xfrm>
            <a:off x="2781647" y="1287038"/>
            <a:ext cx="1790353" cy="1440000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52"/>
          <a:stretch/>
        </p:blipFill>
        <p:spPr>
          <a:xfrm>
            <a:off x="8537946" y="1277566"/>
            <a:ext cx="1598356" cy="1440000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72"/>
          <a:stretch/>
        </p:blipFill>
        <p:spPr>
          <a:xfrm>
            <a:off x="5645" y="1270632"/>
            <a:ext cx="2757810" cy="1440000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354"/>
          <a:stretch/>
        </p:blipFill>
        <p:spPr>
          <a:xfrm>
            <a:off x="4613107" y="1281266"/>
            <a:ext cx="1936548" cy="1440000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269"/>
          <a:stretch/>
        </p:blipFill>
        <p:spPr>
          <a:xfrm>
            <a:off x="1129360" y="4669119"/>
            <a:ext cx="1550044" cy="1440000"/>
          </a:xfrm>
          <a:prstGeom prst="rect">
            <a:avLst/>
          </a:prstGeom>
        </p:spPr>
      </p:pic>
      <p:pic>
        <p:nvPicPr>
          <p:cNvPr id="11" name="Immagine 10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4" t="6824" r="5811" b="5502"/>
          <a:stretch/>
        </p:blipFill>
        <p:spPr>
          <a:xfrm>
            <a:off x="10164721" y="1291898"/>
            <a:ext cx="1998926" cy="1440000"/>
          </a:xfrm>
          <a:prstGeom prst="rect">
            <a:avLst/>
          </a:prstGeom>
        </p:spPr>
      </p:pic>
      <p:pic>
        <p:nvPicPr>
          <p:cNvPr id="12" name="Immagine 11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628"/>
          <a:stretch/>
        </p:blipFill>
        <p:spPr>
          <a:xfrm>
            <a:off x="4661519" y="4673055"/>
            <a:ext cx="1696751" cy="1440000"/>
          </a:xfrm>
          <a:prstGeom prst="rect">
            <a:avLst/>
          </a:prstGeom>
        </p:spPr>
      </p:pic>
      <p:pic>
        <p:nvPicPr>
          <p:cNvPr id="27" name="Immagine 26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2" t="7530" r="3690" b="6326"/>
          <a:stretch/>
        </p:blipFill>
        <p:spPr>
          <a:xfrm>
            <a:off x="6389204" y="4667754"/>
            <a:ext cx="2031786" cy="1440000"/>
          </a:xfrm>
          <a:prstGeom prst="rect">
            <a:avLst/>
          </a:prstGeom>
        </p:spPr>
      </p:pic>
      <p:pic>
        <p:nvPicPr>
          <p:cNvPr id="28" name="Immagine 27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13" r="4896" b="6205"/>
          <a:stretch/>
        </p:blipFill>
        <p:spPr>
          <a:xfrm>
            <a:off x="8445061" y="4658486"/>
            <a:ext cx="2027041" cy="1440000"/>
          </a:xfrm>
          <a:prstGeom prst="rect">
            <a:avLst/>
          </a:prstGeom>
        </p:spPr>
      </p:pic>
      <p:pic>
        <p:nvPicPr>
          <p:cNvPr id="29" name="Immagine 2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4755" y="4662220"/>
            <a:ext cx="1920000" cy="1440000"/>
          </a:xfrm>
          <a:prstGeom prst="rect">
            <a:avLst/>
          </a:prstGeom>
        </p:spPr>
      </p:pic>
      <p:pic>
        <p:nvPicPr>
          <p:cNvPr id="30" name="Immagine 29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29" t="11665" r="18042" b="14969"/>
          <a:stretch/>
        </p:blipFill>
        <p:spPr>
          <a:xfrm rot="5400000">
            <a:off x="-158926" y="4840764"/>
            <a:ext cx="1440000" cy="1089418"/>
          </a:xfrm>
          <a:prstGeom prst="rect">
            <a:avLst/>
          </a:prstGeom>
        </p:spPr>
      </p:pic>
      <p:pic>
        <p:nvPicPr>
          <p:cNvPr id="32" name="Immagine 31"/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2" r="11789"/>
          <a:stretch/>
        </p:blipFill>
        <p:spPr>
          <a:xfrm>
            <a:off x="10504967" y="4662185"/>
            <a:ext cx="1658681" cy="1440000"/>
          </a:xfrm>
          <a:prstGeom prst="rect">
            <a:avLst/>
          </a:prstGeom>
        </p:spPr>
      </p:pic>
      <p:pic>
        <p:nvPicPr>
          <p:cNvPr id="16" name="Picture 3"/>
          <p:cNvPicPr>
            <a:picLocks noChangeAspect="1" noChangeArrowheads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"/>
          <a:stretch/>
        </p:blipFill>
        <p:spPr bwMode="auto">
          <a:xfrm>
            <a:off x="10119839" y="144398"/>
            <a:ext cx="1095193" cy="83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Immagine 16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2577" y="139166"/>
            <a:ext cx="786205" cy="8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497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85057" y="139166"/>
            <a:ext cx="11863725" cy="840400"/>
          </a:xfrm>
        </p:spPr>
        <p:txBody>
          <a:bodyPr>
            <a:normAutofit/>
          </a:bodyPr>
          <a:lstStyle/>
          <a:p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I laboratori di co-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mapping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- Obiettivi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81006" y="1531467"/>
            <a:ext cx="11445080" cy="4183533"/>
          </a:xfrm>
        </p:spPr>
        <p:txBody>
          <a:bodyPr>
            <a:noAutofit/>
          </a:bodyPr>
          <a:lstStyle/>
          <a:p>
            <a:r>
              <a:rPr lang="it-IT" sz="1800" b="1" u="sng" dirty="0">
                <a:solidFill>
                  <a:srgbClr val="728FA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Raggiungere una rappresentazione condivisa dei risultati delle valutazioni</a:t>
            </a:r>
            <a:r>
              <a:rPr lang="it-IT" sz="1800" dirty="0">
                <a:latin typeface="Arial" panose="020B0604020202020204" pitchFamily="34" charset="0"/>
                <a:cs typeface="Arial" panose="020B0604020202020204" pitchFamily="34" charset="0"/>
              </a:rPr>
              <a:t> di pericolosità, vulnerabilità e rischio alluvionale in grado di supportare </a:t>
            </a:r>
            <a:r>
              <a:rPr lang="it-IT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azioni di mitigazione </a:t>
            </a:r>
            <a:r>
              <a:rPr lang="it-IT" sz="1800" dirty="0">
                <a:latin typeface="Arial" panose="020B0604020202020204" pitchFamily="34" charset="0"/>
                <a:cs typeface="Arial" panose="020B0604020202020204" pitchFamily="34" charset="0"/>
              </a:rPr>
              <a:t>del rischio </a:t>
            </a:r>
            <a:r>
              <a:rPr lang="it-IT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sia </a:t>
            </a:r>
            <a:r>
              <a:rPr lang="it-IT" sz="1800" dirty="0">
                <a:latin typeface="Arial" panose="020B0604020202020204" pitchFamily="34" charset="0"/>
                <a:cs typeface="Arial" panose="020B0604020202020204" pitchFamily="34" charset="0"/>
              </a:rPr>
              <a:t>a livello di collettività che di singolo </a:t>
            </a:r>
            <a:r>
              <a:rPr lang="it-IT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cittadino 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it-IT" sz="1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prospettiva di prevenzione e non di gestione dell’emergenza - misure collettive, non di interventi individuali </a:t>
            </a:r>
            <a:endParaRPr lang="it-IT" sz="16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it-IT" sz="1800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sz="1800" b="1" u="sng" dirty="0">
                <a:solidFill>
                  <a:srgbClr val="728FA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Migliorare la capacità di comunicazione e collaborazione </a:t>
            </a:r>
            <a:r>
              <a:rPr lang="it-IT" sz="1800" dirty="0">
                <a:latin typeface="Arial" panose="020B0604020202020204" pitchFamily="34" charset="0"/>
                <a:cs typeface="Arial" panose="020B0604020202020204" pitchFamily="34" charset="0"/>
              </a:rPr>
              <a:t>tra le istituzioni che lavorano a vario livello sulla prevenzione e mitigazione del rischio e sulla gestione dell’emergenza nonché tra le istituzioni e la società civile dei territori interessati, aumentando la consapevolezza delle scelte e la qualità dell’agire dei singoli</a:t>
            </a:r>
          </a:p>
          <a:p>
            <a:pPr algn="ctr"/>
            <a:endParaRPr lang="it-IT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it-IT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it-IT" sz="1800" b="1" u="sng" dirty="0" smtClean="0">
                <a:solidFill>
                  <a:srgbClr val="728FA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Co-progettazione </a:t>
            </a:r>
            <a:r>
              <a:rPr lang="it-IT" sz="1800" b="1" u="sng" dirty="0">
                <a:solidFill>
                  <a:srgbClr val="728FA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 personalizzazione delle mappe di </a:t>
            </a:r>
            <a:r>
              <a:rPr lang="it-IT" sz="1800" b="1" u="sng" dirty="0" smtClean="0">
                <a:solidFill>
                  <a:srgbClr val="728FA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rischio</a:t>
            </a:r>
            <a:r>
              <a:rPr lang="it-IT" sz="1800" b="1" dirty="0" smtClean="0">
                <a:solidFill>
                  <a:srgbClr val="728FA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per rendere </a:t>
            </a:r>
            <a:r>
              <a:rPr lang="it-IT" sz="1800" dirty="0">
                <a:latin typeface="Arial" panose="020B0604020202020204" pitchFamily="34" charset="0"/>
                <a:cs typeface="Arial" panose="020B0604020202020204" pitchFamily="34" charset="0"/>
              </a:rPr>
              <a:t>tale strumento comprensibile, utile e fruibile per le diverse categorie di soggetti (istituzionali e non) </a:t>
            </a:r>
            <a:r>
              <a:rPr lang="it-IT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coinvolti nei </a:t>
            </a:r>
            <a:r>
              <a:rPr lang="it-IT" sz="1800" dirty="0">
                <a:latin typeface="Arial" panose="020B0604020202020204" pitchFamily="34" charset="0"/>
                <a:cs typeface="Arial" panose="020B0604020202020204" pitchFamily="34" charset="0"/>
              </a:rPr>
              <a:t>processi di pianificazione e attuazione delle misure di prevenzione e mitigazione del rischio alluvionale e nella gestione delle diverse fasi dell’emergenza nonché, più semplicemente, per la comunità esposta al rischio stesso</a:t>
            </a:r>
            <a:r>
              <a:rPr lang="it-IT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it-IT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Freccia in giù 4"/>
          <p:cNvSpPr/>
          <p:nvPr/>
        </p:nvSpPr>
        <p:spPr>
          <a:xfrm>
            <a:off x="5739112" y="3970919"/>
            <a:ext cx="516834" cy="391886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2577" y="139166"/>
            <a:ext cx="786205" cy="838800"/>
          </a:xfrm>
          <a:prstGeom prst="rect">
            <a:avLst/>
          </a:prstGeom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"/>
          <a:stretch/>
        </p:blipFill>
        <p:spPr bwMode="auto">
          <a:xfrm>
            <a:off x="10119839" y="144398"/>
            <a:ext cx="1095193" cy="83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42991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46A64154-14E3-4FB4-8DC0-270E18229D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171" y="139166"/>
            <a:ext cx="11874611" cy="840400"/>
          </a:xfrm>
        </p:spPr>
        <p:txBody>
          <a:bodyPr>
            <a:normAutofit/>
          </a:bodyPr>
          <a:lstStyle/>
          <a:p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I laboratori di co-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mapping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Chi ha </a:t>
            </a:r>
            <a:r>
              <a:rPr lang="en-GB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partecipato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ttangolo 3"/>
          <p:cNvSpPr/>
          <p:nvPr/>
        </p:nvSpPr>
        <p:spPr>
          <a:xfrm>
            <a:off x="517456" y="3778643"/>
            <a:ext cx="9486900" cy="1579256"/>
          </a:xfrm>
          <a:prstGeom prst="rect">
            <a:avLst/>
          </a:prstGeom>
          <a:solidFill>
            <a:schemeClr val="accent6">
              <a:lumMod val="40000"/>
              <a:lumOff val="60000"/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" name="Rettangolo 4"/>
          <p:cNvSpPr/>
          <p:nvPr/>
        </p:nvSpPr>
        <p:spPr>
          <a:xfrm>
            <a:off x="517456" y="2270971"/>
            <a:ext cx="9486900" cy="1415142"/>
          </a:xfrm>
          <a:prstGeom prst="rect">
            <a:avLst/>
          </a:prstGeom>
          <a:solidFill>
            <a:schemeClr val="accent3">
              <a:lumMod val="20000"/>
              <a:lumOff val="80000"/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CasellaDiTesto 5"/>
          <p:cNvSpPr txBox="1"/>
          <p:nvPr/>
        </p:nvSpPr>
        <p:spPr>
          <a:xfrm>
            <a:off x="473913" y="1873643"/>
            <a:ext cx="9340268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latin typeface="Arial" panose="020B0604020202020204" pitchFamily="34" charset="0"/>
                <a:cs typeface="Arial" panose="020B0604020202020204" pitchFamily="34" charset="0"/>
              </a:rPr>
              <a:t>DUE TAVOLI DI LAVORO</a:t>
            </a:r>
          </a:p>
          <a:p>
            <a:endParaRPr lang="en-GB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1- </a:t>
            </a:r>
            <a:r>
              <a:rPr lang="en-GB" b="1" dirty="0" smtClean="0">
                <a:latin typeface="Arial" panose="020B0604020202020204" pitchFamily="34" charset="0"/>
                <a:cs typeface="Arial" panose="020B0604020202020204" pitchFamily="34" charset="0"/>
              </a:rPr>
              <a:t>“ISTITUZIONI, TECNICI ED ESPERTI” </a:t>
            </a:r>
            <a:r>
              <a:rPr lang="en-GB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coinvolti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GB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vari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livelli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nella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pianificazione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 e </a:t>
            </a:r>
            <a:r>
              <a:rPr lang="en-GB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gestione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 del </a:t>
            </a:r>
            <a:r>
              <a:rPr lang="en-GB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rischio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alluvionale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GB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autorità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locali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GB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es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GB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Autorità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 di </a:t>
            </a:r>
            <a:r>
              <a:rPr lang="en-GB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Bacino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 del Fiume Po, </a:t>
            </a:r>
            <a:r>
              <a:rPr lang="en-GB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Regione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Lombardia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Provincia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 di Lodi, </a:t>
            </a:r>
            <a:r>
              <a:rPr lang="en-GB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Comune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 di Lodi, </a:t>
            </a:r>
            <a:r>
              <a:rPr lang="en-GB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Protezione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civile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Consorzi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 di </a:t>
            </a:r>
            <a:r>
              <a:rPr lang="en-GB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Bonifica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Contratti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 di Fiume…), pianificatoria, </a:t>
            </a:r>
            <a:r>
              <a:rPr lang="en-GB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architetti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ingegneri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, …</a:t>
            </a:r>
          </a:p>
          <a:p>
            <a:endParaRPr lang="en-GB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2- </a:t>
            </a:r>
            <a:r>
              <a:rPr lang="en-GB" b="1" dirty="0" smtClean="0">
                <a:latin typeface="Arial" panose="020B0604020202020204" pitchFamily="34" charset="0"/>
                <a:cs typeface="Arial" panose="020B0604020202020204" pitchFamily="34" charset="0"/>
              </a:rPr>
              <a:t>“COMUNITA’ LOCALE E STAKEHOLDERS”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esposti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 al </a:t>
            </a:r>
            <a:r>
              <a:rPr lang="en-GB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rischio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alluvionale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che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possono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GB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intraprendere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azioni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individuali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 e </a:t>
            </a:r>
            <a:r>
              <a:rPr lang="en-GB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collettive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 per </a:t>
            </a:r>
            <a:r>
              <a:rPr lang="en-GB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mitigarlo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GB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associazioni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locali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GB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es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GB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Num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 del Burg, </a:t>
            </a:r>
            <a:r>
              <a:rPr lang="en-GB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Comitato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alluvionati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 di Lodi) e </a:t>
            </a:r>
            <a:r>
              <a:rPr lang="en-GB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nazionali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GB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es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GB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Legambiente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, WWF, </a:t>
            </a:r>
            <a:r>
              <a:rPr lang="en-GB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ciclobby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, …), </a:t>
            </a:r>
            <a:r>
              <a:rPr lang="en-GB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scuole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ospedali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fruitori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 del </a:t>
            </a:r>
            <a:r>
              <a:rPr lang="en-GB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fiume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rappresentanti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 di </a:t>
            </a:r>
            <a:r>
              <a:rPr lang="en-GB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categorie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vulnerabili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mondo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economico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GB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associazioni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agricole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, del </a:t>
            </a:r>
            <a:r>
              <a:rPr lang="en-GB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commercio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industriali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), </a:t>
            </a:r>
            <a:r>
              <a:rPr lang="en-GB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ecc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en-GB" dirty="0"/>
          </a:p>
        </p:txBody>
      </p:sp>
      <p:sp>
        <p:nvSpPr>
          <p:cNvPr id="7" name="Rettangolo 6"/>
          <p:cNvSpPr/>
          <p:nvPr/>
        </p:nvSpPr>
        <p:spPr>
          <a:xfrm>
            <a:off x="9767064" y="3059860"/>
            <a:ext cx="1821976" cy="1344304"/>
          </a:xfrm>
          <a:prstGeom prst="rect">
            <a:avLst/>
          </a:prstGeom>
          <a:solidFill>
            <a:schemeClr val="tx2">
              <a:lumMod val="40000"/>
              <a:lumOff val="60000"/>
              <a:alpha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VOLONTARI DELLA PROTEZIONE CIVILE</a:t>
            </a:r>
            <a:endParaRPr lang="en-GB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2577" y="139166"/>
            <a:ext cx="786205" cy="838800"/>
          </a:xfrm>
          <a:prstGeom prst="rect">
            <a:avLst/>
          </a:prstGeom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"/>
          <a:stretch/>
        </p:blipFill>
        <p:spPr bwMode="auto">
          <a:xfrm>
            <a:off x="10119839" y="144398"/>
            <a:ext cx="1095193" cy="83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24620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46A64154-14E3-4FB4-8DC0-270E18229D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057" y="139166"/>
            <a:ext cx="11863725" cy="840400"/>
          </a:xfrm>
        </p:spPr>
        <p:txBody>
          <a:bodyPr>
            <a:normAutofit/>
          </a:bodyPr>
          <a:lstStyle/>
          <a:p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en-GB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laboratori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 di co-mapping - </a:t>
            </a:r>
            <a:r>
              <a:rPr lang="en-GB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Organizzazione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185057" y="1608395"/>
            <a:ext cx="9667603" cy="4262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latin typeface="Arial" panose="020B0604020202020204" pitchFamily="34" charset="0"/>
                <a:cs typeface="Arial" panose="020B0604020202020204" pitchFamily="34" charset="0"/>
              </a:rPr>
              <a:t>TRE LABORATORI PER OGNI TAVOLO</a:t>
            </a:r>
          </a:p>
          <a:p>
            <a:endParaRPr lang="en-GB" sz="1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it-IT" b="1" dirty="0">
                <a:latin typeface="Arial" panose="020B0604020202020204" pitchFamily="34" charset="0"/>
                <a:cs typeface="Arial" panose="020B0604020202020204" pitchFamily="34" charset="0"/>
              </a:rPr>
              <a:t>PRIMO LAB -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“UNA LEGENDA CONDIVISA SUL RISCHIO” finalizzato alla condivisione degli obiettivi verso cui dovrebbero essere tese le mappe di rischio </a:t>
            </a:r>
            <a:r>
              <a:rPr lang="it-IT" dirty="0" smtClean="0">
                <a:latin typeface="Arial" panose="020B0604020202020204" pitchFamily="34" charset="0"/>
                <a:cs typeface="Arial" panose="020B0604020202020204" pitchFamily="34" charset="0"/>
              </a:rPr>
              <a:t>e 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alla costruzione della legenda che queste dovrebbero </a:t>
            </a:r>
            <a:r>
              <a:rPr lang="it-IT" dirty="0" smtClean="0">
                <a:latin typeface="Arial" panose="020B0604020202020204" pitchFamily="34" charset="0"/>
                <a:cs typeface="Arial" panose="020B0604020202020204" pitchFamily="34" charset="0"/>
              </a:rPr>
              <a:t>avere &gt;&gt;&gt; </a:t>
            </a:r>
            <a:r>
              <a:rPr lang="it-IT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Ottobre 2018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it-IT" b="1" dirty="0" smtClean="0">
                <a:latin typeface="Arial" panose="020B0604020202020204" pitchFamily="34" charset="0"/>
                <a:cs typeface="Arial" panose="020B0604020202020204" pitchFamily="34" charset="0"/>
              </a:rPr>
              <a:t>SECONDO LAB</a:t>
            </a:r>
            <a:r>
              <a:rPr lang="it-IT" dirty="0" smtClean="0">
                <a:latin typeface="Arial" panose="020B0604020202020204" pitchFamily="34" charset="0"/>
                <a:cs typeface="Arial" panose="020B0604020202020204" pitchFamily="34" charset="0"/>
              </a:rPr>
              <a:t> - “AD OGNUNO LA SUA MAPPA” finalizzato all’illustrazione delle mappe costruite sulla base degli esiti del lavoro del primo laboratorio (affinamento legende condivise) e all’individuazione degli strumenti e dei canali per la migliore diffusione delle mappe &gt;&gt;&gt; </a:t>
            </a:r>
            <a:r>
              <a:rPr lang="it-IT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Aprile 2019 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it-IT" b="1" dirty="0" smtClean="0">
                <a:latin typeface="Arial" panose="020B0604020202020204" pitchFamily="34" charset="0"/>
                <a:cs typeface="Arial" panose="020B0604020202020204" pitchFamily="34" charset="0"/>
              </a:rPr>
              <a:t>TERZO </a:t>
            </a:r>
            <a:r>
              <a:rPr lang="it-IT" b="1" dirty="0">
                <a:latin typeface="Arial" panose="020B0604020202020204" pitchFamily="34" charset="0"/>
                <a:cs typeface="Arial" panose="020B0604020202020204" pitchFamily="34" charset="0"/>
              </a:rPr>
              <a:t>LAB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- “INFORMAZIONE, FORMAZIONE E DISSEMINAZIONE” finalizzato all’illustrazione della mappa co-costruita </a:t>
            </a:r>
            <a:r>
              <a:rPr lang="it-IT" dirty="0" smtClean="0">
                <a:latin typeface="Arial" panose="020B0604020202020204" pitchFamily="34" charset="0"/>
                <a:cs typeface="Arial" panose="020B0604020202020204" pitchFamily="34" charset="0"/>
              </a:rPr>
              <a:t>e 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alla formazione sul suo </a:t>
            </a:r>
            <a:r>
              <a:rPr lang="it-IT" dirty="0" smtClean="0">
                <a:latin typeface="Arial" panose="020B0604020202020204" pitchFamily="34" charset="0"/>
                <a:cs typeface="Arial" panose="020B0604020202020204" pitchFamily="34" charset="0"/>
              </a:rPr>
              <a:t>uso, 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con l’obiettivo di illustrare e condividere gli esiti dei laboratori con un pubblico il più ampio possibile, in ottica di aumentare la conoscenza e la consapevolezza sui temi del rischio in tutta la società presente nei territori </a:t>
            </a:r>
            <a:r>
              <a:rPr lang="it-IT" dirty="0" smtClean="0">
                <a:latin typeface="Arial" panose="020B0604020202020204" pitchFamily="34" charset="0"/>
                <a:cs typeface="Arial" panose="020B0604020202020204" pitchFamily="34" charset="0"/>
              </a:rPr>
              <a:t>interessati &gt;&gt;&gt; </a:t>
            </a:r>
            <a:r>
              <a:rPr lang="it-IT" b="1" i="1" dirty="0">
                <a:latin typeface="Arial" panose="020B0604020202020204" pitchFamily="34" charset="0"/>
                <a:cs typeface="Arial" panose="020B0604020202020204" pitchFamily="34" charset="0"/>
              </a:rPr>
              <a:t>autunno 2</a:t>
            </a:r>
            <a:r>
              <a:rPr lang="it-IT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019 </a:t>
            </a:r>
          </a:p>
          <a:p>
            <a:endParaRPr lang="it-IT" sz="1200" dirty="0"/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83374" y="2176889"/>
            <a:ext cx="1439045" cy="663727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90723" y="3105604"/>
            <a:ext cx="1359034" cy="584146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72492" y="3860870"/>
            <a:ext cx="1611188" cy="790489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8829"/>
          <a:stretch/>
        </p:blipFill>
        <p:spPr>
          <a:xfrm>
            <a:off x="10167257" y="4822479"/>
            <a:ext cx="1743335" cy="744451"/>
          </a:xfrm>
          <a:prstGeom prst="rect">
            <a:avLst/>
          </a:prstGeom>
        </p:spPr>
      </p:pic>
      <p:pic>
        <p:nvPicPr>
          <p:cNvPr id="11" name="Immagin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2577" y="139166"/>
            <a:ext cx="786205" cy="838800"/>
          </a:xfrm>
          <a:prstGeom prst="rect">
            <a:avLst/>
          </a:prstGeom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"/>
          <a:stretch/>
        </p:blipFill>
        <p:spPr bwMode="auto">
          <a:xfrm>
            <a:off x="10119839" y="144398"/>
            <a:ext cx="1095193" cy="83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64183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06829" y="139166"/>
            <a:ext cx="11841953" cy="840400"/>
          </a:xfrm>
        </p:spPr>
        <p:txBody>
          <a:bodyPr>
            <a:normAutofit/>
          </a:bodyPr>
          <a:lstStyle/>
          <a:p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Primo </a:t>
            </a:r>
            <a:r>
              <a:rPr lang="en-GB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laboratorio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en-GB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Una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en-GB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legenda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” </a:t>
            </a:r>
            <a:r>
              <a:rPr lang="en-GB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condivisa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sul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rischio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206829" y="1420177"/>
            <a:ext cx="11524093" cy="4525963"/>
          </a:xfrm>
        </p:spPr>
        <p:txBody>
          <a:bodyPr/>
          <a:lstStyle/>
          <a:p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Finalizzato alla </a:t>
            </a:r>
            <a:r>
              <a:rPr lang="it-IT" sz="2000" dirty="0">
                <a:solidFill>
                  <a:srgbClr val="728FA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condivisione degli obiettivi verso cui dovrebbero essere tese le mappe di rischio </a:t>
            </a: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e alla </a:t>
            </a:r>
            <a:r>
              <a:rPr lang="it-IT" sz="2000" dirty="0">
                <a:solidFill>
                  <a:srgbClr val="728FA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costruzione della «legenda»</a:t>
            </a: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 che queste dovrebbero avere per essere </a:t>
            </a:r>
            <a:r>
              <a:rPr lang="it-IT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di utilità </a:t>
            </a: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a diversi </a:t>
            </a:r>
            <a:r>
              <a:rPr lang="it-IT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utenti e portatori </a:t>
            </a: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di interesse</a:t>
            </a:r>
          </a:p>
          <a:p>
            <a:endParaRPr lang="it-IT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4 tipi di mappe lo scenario di pericolosità raro </a:t>
            </a:r>
            <a:r>
              <a:rPr lang="it-IT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(T</a:t>
            </a:r>
            <a:r>
              <a:rPr lang="it-IT" sz="18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it-IT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=500 anni)</a:t>
            </a:r>
          </a:p>
          <a:p>
            <a:pPr marL="342900" indent="-342900">
              <a:buFontTx/>
              <a:buChar char="-"/>
            </a:pPr>
            <a:r>
              <a:rPr lang="it-IT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Pericolosità</a:t>
            </a:r>
          </a:p>
          <a:p>
            <a:pPr marL="342900" indent="-342900">
              <a:buFontTx/>
              <a:buChar char="-"/>
            </a:pPr>
            <a:r>
              <a:rPr lang="it-IT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Esposizione </a:t>
            </a:r>
          </a:p>
          <a:p>
            <a:pPr marL="342900" indent="-342900">
              <a:buFontTx/>
              <a:buChar char="-"/>
            </a:pPr>
            <a:r>
              <a:rPr lang="it-IT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Vulnerabilità</a:t>
            </a:r>
          </a:p>
          <a:p>
            <a:pPr marL="342900" indent="-342900">
              <a:buFontTx/>
              <a:buChar char="-"/>
            </a:pPr>
            <a:r>
              <a:rPr lang="it-IT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Danno</a:t>
            </a:r>
          </a:p>
          <a:p>
            <a:pPr marL="342900" indent="-342900">
              <a:buFontTx/>
              <a:buChar char="-"/>
            </a:pP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2926498" y="3581901"/>
            <a:ext cx="360045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latin typeface="Arial" panose="020B0604020202020204" pitchFamily="34" charset="0"/>
                <a:cs typeface="Arial" panose="020B0604020202020204" pitchFamily="34" charset="0"/>
              </a:rPr>
              <a:t>5 settori esposti:</a:t>
            </a:r>
          </a:p>
          <a:p>
            <a:pPr marL="285750" indent="-285750">
              <a:buFontTx/>
              <a:buChar char="-"/>
            </a:pPr>
            <a:r>
              <a:rPr lang="it-IT" dirty="0" smtClean="0">
                <a:latin typeface="Arial" panose="020B0604020202020204" pitchFamily="34" charset="0"/>
                <a:cs typeface="Arial" panose="020B0604020202020204" pitchFamily="34" charset="0"/>
              </a:rPr>
              <a:t>Popolazione</a:t>
            </a:r>
          </a:p>
          <a:p>
            <a:pPr marL="285750" indent="-285750">
              <a:buFontTx/>
              <a:buChar char="-"/>
            </a:pPr>
            <a:r>
              <a:rPr lang="it-IT" dirty="0" smtClean="0">
                <a:latin typeface="Arial" panose="020B0604020202020204" pitchFamily="34" charset="0"/>
                <a:cs typeface="Arial" panose="020B0604020202020204" pitchFamily="34" charset="0"/>
              </a:rPr>
              <a:t>Residenze</a:t>
            </a:r>
          </a:p>
          <a:p>
            <a:pPr marL="285750" indent="-285750">
              <a:buFontTx/>
              <a:buChar char="-"/>
            </a:pPr>
            <a:r>
              <a:rPr lang="it-IT" dirty="0" smtClean="0">
                <a:latin typeface="Arial" panose="020B0604020202020204" pitchFamily="34" charset="0"/>
                <a:cs typeface="Arial" panose="020B0604020202020204" pitchFamily="34" charset="0"/>
              </a:rPr>
              <a:t>Servizi</a:t>
            </a:r>
          </a:p>
          <a:p>
            <a:pPr marL="285750" indent="-285750">
              <a:buFontTx/>
              <a:buChar char="-"/>
            </a:pPr>
            <a:r>
              <a:rPr lang="it-IT" dirty="0" smtClean="0">
                <a:latin typeface="Arial" panose="020B0604020202020204" pitchFamily="34" charset="0"/>
                <a:cs typeface="Arial" panose="020B0604020202020204" pitchFamily="34" charset="0"/>
              </a:rPr>
              <a:t>Attività commerciali/industriali</a:t>
            </a:r>
          </a:p>
          <a:p>
            <a:pPr marL="285750" indent="-285750">
              <a:buFontTx/>
              <a:buChar char="-"/>
            </a:pPr>
            <a:r>
              <a:rPr lang="it-IT" dirty="0" smtClean="0">
                <a:latin typeface="Arial" panose="020B0604020202020204" pitchFamily="34" charset="0"/>
                <a:cs typeface="Arial" panose="020B0604020202020204" pitchFamily="34" charset="0"/>
              </a:rPr>
              <a:t>Attività agricole</a:t>
            </a:r>
            <a:endParaRPr lang="it-IT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Parentesi graffa chiusa 3"/>
          <p:cNvSpPr/>
          <p:nvPr/>
        </p:nvSpPr>
        <p:spPr>
          <a:xfrm>
            <a:off x="2463856" y="3834018"/>
            <a:ext cx="462642" cy="1023257"/>
          </a:xfrm>
          <a:prstGeom prst="rightBrace">
            <a:avLst>
              <a:gd name="adj1" fmla="val 42451"/>
              <a:gd name="adj2" fmla="val 50000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8165" y="2554072"/>
            <a:ext cx="2375949" cy="1681091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77400" y="2499103"/>
            <a:ext cx="2519803" cy="1781029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85444" y="4358778"/>
            <a:ext cx="2503714" cy="1769657"/>
          </a:xfrm>
          <a:prstGeom prst="rect">
            <a:avLst/>
          </a:prstGeom>
        </p:spPr>
      </p:pic>
      <p:pic>
        <p:nvPicPr>
          <p:cNvPr id="13" name="Immagin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87013" y="4325102"/>
            <a:ext cx="2535957" cy="1792447"/>
          </a:xfrm>
          <a:prstGeom prst="rect">
            <a:avLst/>
          </a:prstGeom>
        </p:spPr>
      </p:pic>
      <p:pic>
        <p:nvPicPr>
          <p:cNvPr id="11" name="Immagin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2577" y="139166"/>
            <a:ext cx="786205" cy="838800"/>
          </a:xfrm>
          <a:prstGeom prst="rect">
            <a:avLst/>
          </a:prstGeom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"/>
          <a:stretch/>
        </p:blipFill>
        <p:spPr bwMode="auto">
          <a:xfrm>
            <a:off x="10119839" y="144398"/>
            <a:ext cx="1095193" cy="83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47196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15079" y="139166"/>
            <a:ext cx="11833703" cy="840400"/>
          </a:xfrm>
        </p:spPr>
        <p:txBody>
          <a:bodyPr>
            <a:normAutofit/>
          </a:bodyPr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Primo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laboratorio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Una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legenda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condivisa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sul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rischio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171534" y="3596915"/>
            <a:ext cx="8876211" cy="26458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it-IT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Brainstorming</a:t>
            </a:r>
          </a:p>
          <a:p>
            <a:pPr marL="342900" indent="-258763" algn="just">
              <a:lnSpc>
                <a:spcPct val="107000"/>
              </a:lnSpc>
              <a:spcBef>
                <a:spcPts val="300"/>
              </a:spcBef>
              <a:buFont typeface="Symbol" panose="05050102010706020507" pitchFamily="18" charset="2"/>
              <a:buChar char=""/>
            </a:pPr>
            <a:r>
              <a:rPr lang="it-IT" i="1" dirty="0">
                <a:latin typeface="Arial" panose="020B0604020202020204" pitchFamily="34" charset="0"/>
                <a:cs typeface="Arial" panose="020B0604020202020204" pitchFamily="34" charset="0"/>
              </a:rPr>
              <a:t>Cos’è per me il rischio alluvionale?</a:t>
            </a:r>
          </a:p>
          <a:p>
            <a:pPr marL="342900" indent="-258763" algn="just">
              <a:lnSpc>
                <a:spcPct val="107000"/>
              </a:lnSpc>
              <a:spcBef>
                <a:spcPts val="300"/>
              </a:spcBef>
              <a:buFont typeface="Symbol" panose="05050102010706020507" pitchFamily="18" charset="2"/>
              <a:buChar char=""/>
            </a:pPr>
            <a:r>
              <a:rPr lang="it-IT" i="1" dirty="0">
                <a:latin typeface="Arial" panose="020B0604020202020204" pitchFamily="34" charset="0"/>
                <a:cs typeface="Arial" panose="020B0604020202020204" pitchFamily="34" charset="0"/>
              </a:rPr>
              <a:t>A cosa penso possa servirmi la mappa di rischio alluvionale?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Tavoli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di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lavoro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sui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diversi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settori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esposti</a:t>
            </a: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1" indent="-258763" algn="just">
              <a:lnSpc>
                <a:spcPct val="107000"/>
              </a:lnSpc>
              <a:spcBef>
                <a:spcPts val="300"/>
              </a:spcBef>
              <a:buFont typeface="Symbol" panose="05050102010706020507" pitchFamily="18" charset="2"/>
              <a:buChar char=""/>
            </a:pPr>
            <a:r>
              <a:rPr lang="en-GB" i="1" dirty="0" err="1">
                <a:latin typeface="Arial" panose="020B0604020202020204" pitchFamily="34" charset="0"/>
                <a:cs typeface="Arial" panose="020B0604020202020204" pitchFamily="34" charset="0"/>
              </a:rPr>
              <a:t>Discussione</a:t>
            </a:r>
            <a:r>
              <a:rPr lang="en-GB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i="1" dirty="0" err="1">
                <a:latin typeface="Arial" panose="020B0604020202020204" pitchFamily="34" charset="0"/>
                <a:cs typeface="Arial" panose="020B0604020202020204" pitchFamily="34" charset="0"/>
              </a:rPr>
              <a:t>aperta</a:t>
            </a:r>
            <a:r>
              <a:rPr lang="en-GB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i="1" dirty="0" err="1">
                <a:latin typeface="Arial" panose="020B0604020202020204" pitchFamily="34" charset="0"/>
                <a:cs typeface="Arial" panose="020B0604020202020204" pitchFamily="34" charset="0"/>
              </a:rPr>
              <a:t>sulle</a:t>
            </a:r>
            <a:r>
              <a:rPr lang="en-GB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i="1" dirty="0" err="1">
                <a:latin typeface="Arial" panose="020B0604020202020204" pitchFamily="34" charset="0"/>
                <a:cs typeface="Arial" panose="020B0604020202020204" pitchFamily="34" charset="0"/>
              </a:rPr>
              <a:t>mappe</a:t>
            </a:r>
            <a:r>
              <a:rPr lang="en-GB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i="1" dirty="0" err="1">
                <a:latin typeface="Arial" panose="020B0604020202020204" pitchFamily="34" charset="0"/>
                <a:cs typeface="Arial" panose="020B0604020202020204" pitchFamily="34" charset="0"/>
              </a:rPr>
              <a:t>proposte</a:t>
            </a:r>
            <a:r>
              <a:rPr lang="en-GB" i="1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GB" i="1" dirty="0" err="1">
                <a:latin typeface="Arial" panose="020B0604020202020204" pitchFamily="34" charset="0"/>
                <a:cs typeface="Arial" panose="020B0604020202020204" pitchFamily="34" charset="0"/>
              </a:rPr>
              <a:t>contenuti</a:t>
            </a:r>
            <a:r>
              <a:rPr lang="en-GB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scala</a:t>
            </a:r>
            <a:r>
              <a:rPr lang="en-GB" i="1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i="1" dirty="0" err="1">
                <a:latin typeface="Arial" panose="020B0604020202020204" pitchFamily="34" charset="0"/>
                <a:cs typeface="Arial" panose="020B0604020202020204" pitchFamily="34" charset="0"/>
              </a:rPr>
              <a:t>scelte</a:t>
            </a:r>
            <a:r>
              <a:rPr lang="en-GB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i="1" dirty="0" err="1">
                <a:latin typeface="Arial" panose="020B0604020202020204" pitchFamily="34" charset="0"/>
                <a:cs typeface="Arial" panose="020B0604020202020204" pitchFamily="34" charset="0"/>
              </a:rPr>
              <a:t>grafiche</a:t>
            </a:r>
            <a:r>
              <a:rPr lang="en-GB" i="1" dirty="0">
                <a:latin typeface="Arial" panose="020B0604020202020204" pitchFamily="34" charset="0"/>
                <a:cs typeface="Arial" panose="020B0604020202020204" pitchFamily="34" charset="0"/>
              </a:rPr>
              <a:t>, …)</a:t>
            </a:r>
          </a:p>
          <a:p>
            <a:pPr marL="342900" lvl="1" indent="-258763" algn="just">
              <a:lnSpc>
                <a:spcPct val="107000"/>
              </a:lnSpc>
              <a:spcBef>
                <a:spcPts val="300"/>
              </a:spcBef>
              <a:buFont typeface="Symbol" panose="05050102010706020507" pitchFamily="18" charset="2"/>
              <a:buChar char=""/>
            </a:pPr>
            <a:r>
              <a:rPr lang="en-GB" i="1" dirty="0" err="1">
                <a:latin typeface="Arial" panose="020B0604020202020204" pitchFamily="34" charset="0"/>
                <a:cs typeface="Arial" panose="020B0604020202020204" pitchFamily="34" charset="0"/>
              </a:rPr>
              <a:t>Espressione</a:t>
            </a:r>
            <a:r>
              <a:rPr lang="en-GB" i="1" dirty="0">
                <a:latin typeface="Arial" panose="020B0604020202020204" pitchFamily="34" charset="0"/>
                <a:cs typeface="Arial" panose="020B0604020202020204" pitchFamily="34" charset="0"/>
              </a:rPr>
              <a:t> del </a:t>
            </a:r>
            <a:r>
              <a:rPr lang="en-GB" i="1" dirty="0" err="1">
                <a:latin typeface="Arial" panose="020B0604020202020204" pitchFamily="34" charset="0"/>
                <a:cs typeface="Arial" panose="020B0604020202020204" pitchFamily="34" charset="0"/>
              </a:rPr>
              <a:t>livello</a:t>
            </a:r>
            <a:r>
              <a:rPr lang="en-GB" i="1" dirty="0">
                <a:latin typeface="Arial" panose="020B0604020202020204" pitchFamily="34" charset="0"/>
                <a:cs typeface="Arial" panose="020B0604020202020204" pitchFamily="34" charset="0"/>
              </a:rPr>
              <a:t> di </a:t>
            </a:r>
            <a:r>
              <a:rPr lang="en-GB" i="1" dirty="0" err="1">
                <a:latin typeface="Arial" panose="020B0604020202020204" pitchFamily="34" charset="0"/>
                <a:cs typeface="Arial" panose="020B0604020202020204" pitchFamily="34" charset="0"/>
              </a:rPr>
              <a:t>gradimento</a:t>
            </a:r>
            <a:r>
              <a:rPr lang="en-GB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i="1" dirty="0" err="1">
                <a:latin typeface="Arial" panose="020B0604020202020204" pitchFamily="34" charset="0"/>
                <a:cs typeface="Arial" panose="020B0604020202020204" pitchFamily="34" charset="0"/>
              </a:rPr>
              <a:t>tramite</a:t>
            </a:r>
            <a:r>
              <a:rPr lang="en-GB" i="1" dirty="0"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en-GB" i="1" dirty="0" err="1">
                <a:latin typeface="Arial" panose="020B0604020202020204" pitchFamily="34" charset="0"/>
                <a:cs typeface="Arial" panose="020B0604020202020204" pitchFamily="34" charset="0"/>
              </a:rPr>
              <a:t>voto</a:t>
            </a:r>
            <a:r>
              <a:rPr lang="en-GB" i="1" dirty="0">
                <a:latin typeface="Arial" panose="020B0604020202020204" pitchFamily="34" charset="0"/>
                <a:cs typeface="Arial" panose="020B0604020202020204" pitchFamily="34" charset="0"/>
              </a:rPr>
              <a:t>” (</a:t>
            </a:r>
            <a:r>
              <a:rPr lang="en-GB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verde-giallo-rosso</a:t>
            </a:r>
            <a:r>
              <a:rPr lang="en-GB" i="1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0" lvl="1" algn="just">
              <a:lnSpc>
                <a:spcPct val="107000"/>
              </a:lnSpc>
              <a:spcBef>
                <a:spcPts val="300"/>
              </a:spcBef>
            </a:pP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Debriefing 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finale</a:t>
            </a: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 rotWithShape="1">
          <a:blip r:embed="rId2"/>
          <a:srcRect b="6633"/>
          <a:stretch/>
        </p:blipFill>
        <p:spPr>
          <a:xfrm>
            <a:off x="57947" y="1281170"/>
            <a:ext cx="4197390" cy="2388462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 rotWithShape="1">
          <a:blip r:embed="rId3"/>
          <a:srcRect r="10872" b="43066"/>
          <a:stretch/>
        </p:blipFill>
        <p:spPr>
          <a:xfrm>
            <a:off x="4194273" y="1399303"/>
            <a:ext cx="3918858" cy="1305437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72"/>
          <a:stretch/>
        </p:blipFill>
        <p:spPr>
          <a:xfrm>
            <a:off x="8686800" y="1547482"/>
            <a:ext cx="3410577" cy="1780844"/>
          </a:xfrm>
          <a:prstGeom prst="rect">
            <a:avLst/>
          </a:prstGeom>
        </p:spPr>
      </p:pic>
      <p:pic>
        <p:nvPicPr>
          <p:cNvPr id="11" name="Immagine 1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4" t="6824" r="5811" b="5502"/>
          <a:stretch/>
        </p:blipFill>
        <p:spPr>
          <a:xfrm>
            <a:off x="8686800" y="3465209"/>
            <a:ext cx="3439166" cy="2477529"/>
          </a:xfrm>
          <a:prstGeom prst="rect">
            <a:avLst/>
          </a:prstGeom>
        </p:spPr>
      </p:pic>
      <p:pic>
        <p:nvPicPr>
          <p:cNvPr id="12" name="Immagin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2577" y="139166"/>
            <a:ext cx="786205" cy="838800"/>
          </a:xfrm>
          <a:prstGeom prst="rect">
            <a:avLst/>
          </a:prstGeom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"/>
          <a:stretch/>
        </p:blipFill>
        <p:spPr bwMode="auto">
          <a:xfrm>
            <a:off x="10119839" y="144398"/>
            <a:ext cx="1095193" cy="83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97791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4171" y="139166"/>
            <a:ext cx="11874611" cy="840400"/>
          </a:xfrm>
        </p:spPr>
        <p:txBody>
          <a:bodyPr>
            <a:normAutofit/>
          </a:bodyPr>
          <a:lstStyle/>
          <a:p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Primo </a:t>
            </a:r>
            <a:r>
              <a:rPr lang="en-GB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laboratorio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en-GB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risultati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GB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es</a:t>
            </a:r>
            <a:r>
              <a:rPr lang="en-GB" smtClean="0">
                <a:latin typeface="Arial" panose="020B0604020202020204" pitchFamily="34" charset="0"/>
                <a:cs typeface="Arial" panose="020B0604020202020204" pitchFamily="34" charset="0"/>
              </a:rPr>
              <a:t>. mappe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di </a:t>
            </a:r>
            <a:r>
              <a:rPr lang="en-GB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pericolosità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 e </a:t>
            </a:r>
            <a:r>
              <a:rPr lang="en-GB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vulnerabilità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Immagine 9"/>
          <p:cNvPicPr>
            <a:picLocks noChangeAspect="1"/>
          </p:cNvPicPr>
          <p:nvPr/>
        </p:nvPicPr>
        <p:blipFill rotWithShape="1">
          <a:blip r:embed="rId2"/>
          <a:srcRect t="34115" b="-2"/>
          <a:stretch/>
        </p:blipFill>
        <p:spPr>
          <a:xfrm>
            <a:off x="29271" y="1613647"/>
            <a:ext cx="5410987" cy="607884"/>
          </a:xfrm>
          <a:prstGeom prst="rect">
            <a:avLst/>
          </a:prstGeom>
        </p:spPr>
      </p:pic>
      <p:sp>
        <p:nvSpPr>
          <p:cNvPr id="14" name="CasellaDiTesto 13"/>
          <p:cNvSpPr txBox="1"/>
          <p:nvPr/>
        </p:nvSpPr>
        <p:spPr>
          <a:xfrm>
            <a:off x="1535070" y="1321106"/>
            <a:ext cx="262043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Gruppo</a:t>
            </a:r>
            <a:r>
              <a:rPr lang="en-GB" sz="14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4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Società</a:t>
            </a:r>
            <a:r>
              <a:rPr lang="en-GB" sz="14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4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civile</a:t>
            </a:r>
            <a:endParaRPr lang="en-GB" sz="14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CasellaDiTesto 14"/>
          <p:cNvSpPr txBox="1"/>
          <p:nvPr/>
        </p:nvSpPr>
        <p:spPr>
          <a:xfrm>
            <a:off x="6772482" y="1289462"/>
            <a:ext cx="33473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Gruppo</a:t>
            </a:r>
            <a:r>
              <a:rPr lang="en-GB" sz="14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4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Esperti</a:t>
            </a:r>
            <a:endParaRPr lang="en-GB" sz="14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ttangolo 15"/>
          <p:cNvSpPr/>
          <p:nvPr/>
        </p:nvSpPr>
        <p:spPr>
          <a:xfrm>
            <a:off x="39701" y="2005743"/>
            <a:ext cx="11604172" cy="4511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Bef>
                <a:spcPts val="600"/>
              </a:spcBef>
            </a:pPr>
            <a:r>
              <a:rPr lang="it-IT" sz="2000" u="sng" dirty="0">
                <a:latin typeface="Arial" panose="020B0604020202020204" pitchFamily="34" charset="0"/>
                <a:cs typeface="Arial" panose="020B0604020202020204" pitchFamily="34" charset="0"/>
              </a:rPr>
              <a:t>Elementi della mappa per i quali c’è giudizio positivo</a:t>
            </a:r>
          </a:p>
          <a:p>
            <a:pPr marL="342900" indent="-258763" algn="just">
              <a:lnSpc>
                <a:spcPct val="107000"/>
              </a:lnSpc>
              <a:spcBef>
                <a:spcPts val="300"/>
              </a:spcBef>
              <a:buFont typeface="Symbol" panose="05050102010706020507" pitchFamily="18" charset="2"/>
              <a:buChar char=""/>
            </a:pPr>
            <a:r>
              <a:rPr lang="it-IT" i="1" dirty="0" smtClean="0">
                <a:solidFill>
                  <a:srgbClr val="728FA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Rappresentare </a:t>
            </a:r>
            <a:r>
              <a:rPr lang="it-IT" i="1" dirty="0">
                <a:solidFill>
                  <a:srgbClr val="728FA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 fiume </a:t>
            </a:r>
            <a:r>
              <a:rPr lang="it-IT" i="1" dirty="0">
                <a:latin typeface="Arial" panose="020B0604020202020204" pitchFamily="34" charset="0"/>
                <a:cs typeface="Arial" panose="020B0604020202020204" pitchFamily="34" charset="0"/>
              </a:rPr>
              <a:t>va bene, è da mantenere; serve a posizionarsi</a:t>
            </a:r>
          </a:p>
          <a:p>
            <a:pPr marL="342900" indent="-258763" algn="just">
              <a:lnSpc>
                <a:spcPct val="107000"/>
              </a:lnSpc>
              <a:spcBef>
                <a:spcPts val="300"/>
              </a:spcBef>
              <a:buFont typeface="Symbol" panose="05050102010706020507" pitchFamily="18" charset="2"/>
              <a:buChar char=""/>
            </a:pPr>
            <a:r>
              <a:rPr lang="it-IT" i="1" dirty="0" smtClean="0">
                <a:latin typeface="Arial" panose="020B0604020202020204" pitchFamily="34" charset="0"/>
                <a:cs typeface="Arial" panose="020B0604020202020204" pitchFamily="34" charset="0"/>
              </a:rPr>
              <a:t>Parere favorevole ad esprimere l’</a:t>
            </a:r>
            <a:r>
              <a:rPr lang="it-IT" i="1" dirty="0" smtClean="0">
                <a:solidFill>
                  <a:srgbClr val="728FA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h. raggiunta </a:t>
            </a:r>
            <a:r>
              <a:rPr lang="it-IT" i="1" dirty="0">
                <a:solidFill>
                  <a:srgbClr val="728FA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dall’acqua in metri </a:t>
            </a:r>
            <a:r>
              <a:rPr lang="it-IT" i="1" dirty="0">
                <a:latin typeface="Arial" panose="020B0604020202020204" pitchFamily="34" charset="0"/>
                <a:cs typeface="Arial" panose="020B0604020202020204" pitchFamily="34" charset="0"/>
              </a:rPr>
              <a:t>e non con elementi </a:t>
            </a:r>
            <a:r>
              <a:rPr lang="it-IT" i="1" dirty="0" smtClean="0">
                <a:latin typeface="Arial" panose="020B0604020202020204" pitchFamily="34" charset="0"/>
                <a:cs typeface="Arial" panose="020B0604020202020204" pitchFamily="34" charset="0"/>
              </a:rPr>
              <a:t>evocativi</a:t>
            </a:r>
            <a:endParaRPr lang="it-IT" i="1" u="sng" dirty="0">
              <a:solidFill>
                <a:srgbClr val="00000A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Bef>
                <a:spcPts val="600"/>
              </a:spcBef>
            </a:pPr>
            <a:r>
              <a:rPr lang="it-IT" sz="2000" u="sng" dirty="0">
                <a:latin typeface="Arial" panose="020B0604020202020204" pitchFamily="34" charset="0"/>
                <a:cs typeface="Arial" panose="020B0604020202020204" pitchFamily="34" charset="0"/>
              </a:rPr>
              <a:t>Elementi critici evidenziati</a:t>
            </a:r>
          </a:p>
          <a:p>
            <a:pPr marL="342900" lvl="0" indent="-258763" algn="just">
              <a:lnSpc>
                <a:spcPct val="107000"/>
              </a:lnSpc>
              <a:spcBef>
                <a:spcPts val="30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it-IT" i="1" dirty="0">
                <a:latin typeface="Arial" panose="020B0604020202020204" pitchFamily="34" charset="0"/>
                <a:cs typeface="Arial" panose="020B0604020202020204" pitchFamily="34" charset="0"/>
              </a:rPr>
              <a:t>Usare i </a:t>
            </a:r>
            <a:r>
              <a:rPr lang="it-IT" i="1" dirty="0">
                <a:solidFill>
                  <a:srgbClr val="728FA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retini</a:t>
            </a:r>
            <a:r>
              <a:rPr lang="it-IT" i="1" dirty="0">
                <a:latin typeface="Arial" panose="020B0604020202020204" pitchFamily="34" charset="0"/>
                <a:cs typeface="Arial" panose="020B0604020202020204" pitchFamily="34" charset="0"/>
              </a:rPr>
              <a:t>, oltre che i colori (problematici per i daltonici</a:t>
            </a:r>
            <a:r>
              <a:rPr lang="it-IT" i="1" dirty="0" smtClean="0">
                <a:latin typeface="Arial" panose="020B0604020202020204" pitchFamily="34" charset="0"/>
                <a:cs typeface="Arial" panose="020B0604020202020204" pitchFamily="34" charset="0"/>
              </a:rPr>
              <a:t>), non colori </a:t>
            </a:r>
            <a:r>
              <a:rPr lang="it-IT" i="1" dirty="0">
                <a:latin typeface="Arial" panose="020B0604020202020204" pitchFamily="34" charset="0"/>
                <a:cs typeface="Arial" panose="020B0604020202020204" pitchFamily="34" charset="0"/>
              </a:rPr>
              <a:t>“pieni”, ma “</a:t>
            </a:r>
            <a:r>
              <a:rPr lang="it-IT" i="1" dirty="0">
                <a:solidFill>
                  <a:srgbClr val="728FA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trasparenze</a:t>
            </a:r>
            <a:r>
              <a:rPr lang="it-IT" i="1" dirty="0">
                <a:latin typeface="Arial" panose="020B0604020202020204" pitchFamily="34" charset="0"/>
                <a:cs typeface="Arial" panose="020B0604020202020204" pitchFamily="34" charset="0"/>
              </a:rPr>
              <a:t>” </a:t>
            </a:r>
            <a:endParaRPr lang="it-IT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258763" algn="just">
              <a:lnSpc>
                <a:spcPct val="107000"/>
              </a:lnSpc>
              <a:spcBef>
                <a:spcPts val="30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it-IT" i="1" dirty="0" smtClean="0">
                <a:latin typeface="Arial" panose="020B0604020202020204" pitchFamily="34" charset="0"/>
                <a:cs typeface="Arial" panose="020B0604020202020204" pitchFamily="34" charset="0"/>
              </a:rPr>
              <a:t>Aggiungere </a:t>
            </a:r>
            <a:r>
              <a:rPr lang="it-IT" i="1" dirty="0">
                <a:solidFill>
                  <a:srgbClr val="728FA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qualche informazione/nome in più per orientarsi </a:t>
            </a:r>
            <a:r>
              <a:rPr lang="it-IT" i="1" dirty="0">
                <a:latin typeface="Arial" panose="020B0604020202020204" pitchFamily="34" charset="0"/>
                <a:cs typeface="Arial" panose="020B0604020202020204" pitchFamily="34" charset="0"/>
              </a:rPr>
              <a:t>meglio nella mappa </a:t>
            </a:r>
          </a:p>
          <a:p>
            <a:pPr marL="342900" lvl="0" indent="-258763" algn="just">
              <a:lnSpc>
                <a:spcPct val="107000"/>
              </a:lnSpc>
              <a:spcBef>
                <a:spcPts val="30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it-IT" i="1" dirty="0" smtClean="0">
                <a:latin typeface="Arial" panose="020B0604020202020204" pitchFamily="34" charset="0"/>
                <a:cs typeface="Arial" panose="020B0604020202020204" pitchFamily="34" charset="0"/>
              </a:rPr>
              <a:t>L’informazione sul </a:t>
            </a:r>
            <a:r>
              <a:rPr lang="it-IT" i="1" dirty="0" smtClean="0">
                <a:solidFill>
                  <a:srgbClr val="728FA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 di ritorno </a:t>
            </a:r>
            <a:r>
              <a:rPr lang="it-IT" i="1" dirty="0" smtClean="0">
                <a:latin typeface="Arial" panose="020B0604020202020204" pitchFamily="34" charset="0"/>
                <a:cs typeface="Arial" panose="020B0604020202020204" pitchFamily="34" charset="0"/>
              </a:rPr>
              <a:t>non </a:t>
            </a:r>
            <a:r>
              <a:rPr lang="it-IT" i="1" dirty="0" smtClean="0">
                <a:latin typeface="Arial" panose="020B0604020202020204" pitchFamily="34" charset="0"/>
                <a:cs typeface="Arial" panose="020B0604020202020204" pitchFamily="34" charset="0"/>
              </a:rPr>
              <a:t>da tutti viene </a:t>
            </a:r>
            <a:r>
              <a:rPr lang="it-IT" i="1" dirty="0">
                <a:latin typeface="Arial" panose="020B0604020202020204" pitchFamily="34" charset="0"/>
                <a:cs typeface="Arial" panose="020B0604020202020204" pitchFamily="34" charset="0"/>
              </a:rPr>
              <a:t>correttamente compresa e considerata </a:t>
            </a:r>
            <a:endParaRPr lang="it-IT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258763" algn="just">
              <a:lnSpc>
                <a:spcPct val="107000"/>
              </a:lnSpc>
              <a:spcBef>
                <a:spcPts val="30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GB" i="1" dirty="0">
                <a:latin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en-GB" i="1" dirty="0" err="1">
                <a:latin typeface="Arial" panose="020B0604020202020204" pitchFamily="34" charset="0"/>
                <a:cs typeface="Arial" panose="020B0604020202020204" pitchFamily="34" charset="0"/>
              </a:rPr>
              <a:t>cittadini</a:t>
            </a:r>
            <a:r>
              <a:rPr lang="en-GB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i="1" dirty="0" err="1">
                <a:latin typeface="Arial" panose="020B0604020202020204" pitchFamily="34" charset="0"/>
                <a:cs typeface="Arial" panose="020B0604020202020204" pitchFamily="34" charset="0"/>
              </a:rPr>
              <a:t>hanno</a:t>
            </a:r>
            <a:r>
              <a:rPr lang="en-GB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i="1" dirty="0" err="1">
                <a:latin typeface="Arial" panose="020B0604020202020204" pitchFamily="34" charset="0"/>
                <a:cs typeface="Arial" panose="020B0604020202020204" pitchFamily="34" charset="0"/>
              </a:rPr>
              <a:t>bisogno</a:t>
            </a:r>
            <a:r>
              <a:rPr lang="en-GB" i="1" dirty="0">
                <a:latin typeface="Arial" panose="020B0604020202020204" pitchFamily="34" charset="0"/>
                <a:cs typeface="Arial" panose="020B0604020202020204" pitchFamily="34" charset="0"/>
              </a:rPr>
              <a:t> di </a:t>
            </a:r>
            <a:r>
              <a:rPr lang="en-GB" i="1" dirty="0" err="1">
                <a:latin typeface="Arial" panose="020B0604020202020204" pitchFamily="34" charset="0"/>
                <a:cs typeface="Arial" panose="020B0604020202020204" pitchFamily="34" charset="0"/>
              </a:rPr>
              <a:t>informazioni</a:t>
            </a:r>
            <a:r>
              <a:rPr lang="en-GB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i="1" dirty="0" err="1">
                <a:latin typeface="Arial" panose="020B0604020202020204" pitchFamily="34" charset="0"/>
                <a:cs typeface="Arial" panose="020B0604020202020204" pitchFamily="34" charset="0"/>
              </a:rPr>
              <a:t>alla</a:t>
            </a:r>
            <a:r>
              <a:rPr lang="en-GB" i="1" dirty="0">
                <a:solidFill>
                  <a:srgbClr val="728FA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i="1" dirty="0" err="1" smtClean="0">
                <a:solidFill>
                  <a:srgbClr val="728FA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microscala</a:t>
            </a:r>
            <a:r>
              <a:rPr lang="en-GB" i="1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GB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i="1" dirty="0" err="1">
                <a:solidFill>
                  <a:srgbClr val="728FA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tecnici</a:t>
            </a:r>
            <a:r>
              <a:rPr lang="en-GB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alla</a:t>
            </a:r>
            <a:r>
              <a:rPr lang="en-GB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i="1" dirty="0" err="1">
                <a:solidFill>
                  <a:srgbClr val="728FA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mesoscala</a:t>
            </a:r>
            <a:r>
              <a:rPr lang="en-GB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i="1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GB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unità</a:t>
            </a:r>
            <a:r>
              <a:rPr lang="en-GB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i="1" dirty="0" err="1">
                <a:latin typeface="Arial" panose="020B0604020202020204" pitchFamily="34" charset="0"/>
                <a:cs typeface="Arial" panose="020B0604020202020204" pitchFamily="34" charset="0"/>
              </a:rPr>
              <a:t>censuaria</a:t>
            </a:r>
            <a:r>
              <a:rPr lang="en-GB" i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342900" lvl="0" indent="-258763">
              <a:lnSpc>
                <a:spcPct val="107000"/>
              </a:lnSpc>
              <a:spcBef>
                <a:spcPts val="30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it-IT" i="1" dirty="0">
                <a:latin typeface="Arial" panose="020B0604020202020204" pitchFamily="34" charset="0"/>
                <a:cs typeface="Arial" panose="020B0604020202020204" pitchFamily="34" charset="0"/>
              </a:rPr>
              <a:t>I cittadini </a:t>
            </a:r>
            <a:r>
              <a:rPr lang="it-IT" i="1" dirty="0" smtClean="0">
                <a:latin typeface="Arial" panose="020B0604020202020204" pitchFamily="34" charset="0"/>
                <a:cs typeface="Arial" panose="020B0604020202020204" pitchFamily="34" charset="0"/>
              </a:rPr>
              <a:t>sono interessati ad </a:t>
            </a:r>
            <a:r>
              <a:rPr lang="it-IT" i="1" dirty="0">
                <a:latin typeface="Arial" panose="020B0604020202020204" pitchFamily="34" charset="0"/>
                <a:cs typeface="Arial" panose="020B0604020202020204" pitchFamily="34" charset="0"/>
              </a:rPr>
              <a:t>aspetti relativi a possibili strategie individuali di mitigazione </a:t>
            </a:r>
            <a:r>
              <a:rPr lang="it-IT" i="1" dirty="0" smtClean="0">
                <a:latin typeface="Arial" panose="020B0604020202020204" pitchFamily="34" charset="0"/>
                <a:cs typeface="Arial" panose="020B0604020202020204" pitchFamily="34" charset="0"/>
              </a:rPr>
              <a:t>(es</a:t>
            </a:r>
            <a:r>
              <a:rPr lang="it-IT" i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it-IT" i="1" dirty="0" smtClean="0">
                <a:latin typeface="Arial" panose="020B0604020202020204" pitchFamily="34" charset="0"/>
                <a:cs typeface="Arial" panose="020B0604020202020204" pitchFamily="34" charset="0"/>
              </a:rPr>
              <a:t>livello</a:t>
            </a:r>
          </a:p>
          <a:p>
            <a:pPr marL="84137" lvl="0">
              <a:lnSpc>
                <a:spcPct val="107000"/>
              </a:lnSpc>
              <a:spcBef>
                <a:spcPts val="300"/>
              </a:spcBef>
              <a:spcAft>
                <a:spcPts val="0"/>
              </a:spcAft>
            </a:pPr>
            <a:r>
              <a:rPr lang="it-IT" i="1" dirty="0" smtClean="0">
                <a:latin typeface="Arial" panose="020B0604020202020204" pitchFamily="34" charset="0"/>
                <a:cs typeface="Arial" panose="020B0604020202020204" pitchFamily="34" charset="0"/>
              </a:rPr>
              <a:t>    di </a:t>
            </a:r>
            <a:r>
              <a:rPr lang="it-IT" i="1" dirty="0">
                <a:latin typeface="Arial" panose="020B0604020202020204" pitchFamily="34" charset="0"/>
                <a:cs typeface="Arial" panose="020B0604020202020204" pitchFamily="34" charset="0"/>
              </a:rPr>
              <a:t>manutenzione</a:t>
            </a:r>
            <a:r>
              <a:rPr lang="it-IT" i="1" dirty="0" smtClean="0">
                <a:latin typeface="Arial" panose="020B0604020202020204" pitchFamily="34" charset="0"/>
                <a:cs typeface="Arial" panose="020B0604020202020204" pitchFamily="34" charset="0"/>
              </a:rPr>
              <a:t>), i tecnici </a:t>
            </a:r>
            <a:r>
              <a:rPr lang="it-IT" i="1" dirty="0">
                <a:latin typeface="Arial" panose="020B0604020202020204" pitchFamily="34" charset="0"/>
                <a:cs typeface="Arial" panose="020B0604020202020204" pitchFamily="34" charset="0"/>
              </a:rPr>
              <a:t>alle informazioni </a:t>
            </a:r>
            <a:r>
              <a:rPr lang="it-IT" i="1" dirty="0" smtClean="0">
                <a:latin typeface="Arial" panose="020B0604020202020204" pitchFamily="34" charset="0"/>
                <a:cs typeface="Arial" panose="020B0604020202020204" pitchFamily="34" charset="0"/>
              </a:rPr>
              <a:t>sulle variabili del modello che </a:t>
            </a:r>
            <a:r>
              <a:rPr lang="it-IT" i="1" dirty="0">
                <a:latin typeface="Arial" panose="020B0604020202020204" pitchFamily="34" charset="0"/>
                <a:cs typeface="Arial" panose="020B0604020202020204" pitchFamily="34" charset="0"/>
              </a:rPr>
              <a:t>pesano di più sulla stima del danno</a:t>
            </a:r>
            <a:endParaRPr lang="en-GB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258763" algn="just">
              <a:lnSpc>
                <a:spcPct val="107000"/>
              </a:lnSpc>
              <a:spcBef>
                <a:spcPts val="30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GB" i="1" dirty="0" err="1">
                <a:latin typeface="Arial" panose="020B0604020202020204" pitchFamily="34" charset="0"/>
                <a:cs typeface="Arial" panose="020B0604020202020204" pitchFamily="34" charset="0"/>
              </a:rPr>
              <a:t>L’informazione</a:t>
            </a:r>
            <a:r>
              <a:rPr lang="en-GB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i="1" dirty="0" err="1">
                <a:latin typeface="Arial" panose="020B0604020202020204" pitchFamily="34" charset="0"/>
                <a:cs typeface="Arial" panose="020B0604020202020204" pitchFamily="34" charset="0"/>
              </a:rPr>
              <a:t>deve</a:t>
            </a:r>
            <a:r>
              <a:rPr lang="en-GB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i="1" dirty="0" err="1">
                <a:latin typeface="Arial" panose="020B0604020202020204" pitchFamily="34" charset="0"/>
                <a:cs typeface="Arial" panose="020B0604020202020204" pitchFamily="34" charset="0"/>
              </a:rPr>
              <a:t>essere</a:t>
            </a:r>
            <a:r>
              <a:rPr lang="en-GB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i="1" dirty="0" err="1">
                <a:latin typeface="Arial" panose="020B0604020202020204" pitchFamily="34" charset="0"/>
                <a:cs typeface="Arial" panose="020B0604020202020204" pitchFamily="34" charset="0"/>
              </a:rPr>
              <a:t>sempre</a:t>
            </a:r>
            <a:r>
              <a:rPr lang="en-GB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i="1" dirty="0" err="1">
                <a:latin typeface="Arial" panose="020B0604020202020204" pitchFamily="34" charset="0"/>
                <a:cs typeface="Arial" panose="020B0604020202020204" pitchFamily="34" charset="0"/>
              </a:rPr>
              <a:t>rappresentata</a:t>
            </a:r>
            <a:r>
              <a:rPr lang="en-GB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i="1" dirty="0" err="1">
                <a:latin typeface="Arial" panose="020B0604020202020204" pitchFamily="34" charset="0"/>
                <a:cs typeface="Arial" panose="020B0604020202020204" pitchFamily="34" charset="0"/>
              </a:rPr>
              <a:t>alla</a:t>
            </a:r>
            <a:r>
              <a:rPr lang="en-GB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i="1" dirty="0" err="1">
                <a:solidFill>
                  <a:srgbClr val="728FA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scala</a:t>
            </a:r>
            <a:r>
              <a:rPr lang="en-GB" i="1" dirty="0">
                <a:solidFill>
                  <a:srgbClr val="728FA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i="1" dirty="0" err="1">
                <a:solidFill>
                  <a:srgbClr val="728FA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alla</a:t>
            </a:r>
            <a:r>
              <a:rPr lang="en-GB" i="1" dirty="0">
                <a:solidFill>
                  <a:srgbClr val="728FA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quale </a:t>
            </a:r>
            <a:r>
              <a:rPr lang="en-GB" i="1" dirty="0" err="1">
                <a:solidFill>
                  <a:srgbClr val="728FA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sono</a:t>
            </a:r>
            <a:r>
              <a:rPr lang="en-GB" i="1" dirty="0">
                <a:solidFill>
                  <a:srgbClr val="728FA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i="1" dirty="0" err="1">
                <a:solidFill>
                  <a:srgbClr val="728FA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disponibili</a:t>
            </a:r>
            <a:r>
              <a:rPr lang="en-GB" i="1" dirty="0">
                <a:solidFill>
                  <a:srgbClr val="728FA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i="1" dirty="0" err="1">
                <a:solidFill>
                  <a:srgbClr val="728FA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GB" i="1" dirty="0">
                <a:solidFill>
                  <a:srgbClr val="728FA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i="1" dirty="0" err="1">
                <a:solidFill>
                  <a:srgbClr val="728FA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relativi</a:t>
            </a:r>
            <a:r>
              <a:rPr lang="en-GB" i="1" dirty="0">
                <a:solidFill>
                  <a:srgbClr val="728FA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i="1" dirty="0" err="1">
                <a:solidFill>
                  <a:srgbClr val="728FA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dati</a:t>
            </a:r>
            <a:r>
              <a:rPr lang="en-GB" i="1" dirty="0">
                <a:solidFill>
                  <a:srgbClr val="728FA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342900" lvl="0" indent="-258763" algn="just">
              <a:lnSpc>
                <a:spcPct val="107000"/>
              </a:lnSpc>
              <a:spcBef>
                <a:spcPts val="30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it-IT" i="1" dirty="0">
                <a:solidFill>
                  <a:srgbClr val="728FA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Titoli e legende delle mappe </a:t>
            </a:r>
            <a:r>
              <a:rPr lang="it-IT" i="1" dirty="0">
                <a:latin typeface="Arial" panose="020B0604020202020204" pitchFamily="34" charset="0"/>
                <a:cs typeface="Arial" panose="020B0604020202020204" pitchFamily="34" charset="0"/>
              </a:rPr>
              <a:t>non sono sempre chiari</a:t>
            </a:r>
            <a:endParaRPr lang="en-GB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258763" algn="just">
              <a:lnSpc>
                <a:spcPct val="107000"/>
              </a:lnSpc>
              <a:spcBef>
                <a:spcPts val="30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endParaRPr lang="it-IT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4898" y="1294212"/>
            <a:ext cx="1678491" cy="1258868"/>
          </a:xfrm>
          <a:prstGeom prst="rect">
            <a:avLst/>
          </a:prstGeom>
        </p:spPr>
      </p:pic>
      <p:pic>
        <p:nvPicPr>
          <p:cNvPr id="11" name="Immagine 10" descr="F:\ZZZ lavoro\00 Poliedra\000 lab co-mapping\foto comapping 30.11.2018\20181030_105934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71" r="11419"/>
          <a:stretch/>
        </p:blipFill>
        <p:spPr bwMode="auto">
          <a:xfrm>
            <a:off x="10454898" y="2586906"/>
            <a:ext cx="1655571" cy="112448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Immagin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2577" y="139166"/>
            <a:ext cx="786205" cy="838800"/>
          </a:xfrm>
          <a:prstGeom prst="rect">
            <a:avLst/>
          </a:prstGeom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"/>
          <a:stretch/>
        </p:blipFill>
        <p:spPr bwMode="auto">
          <a:xfrm>
            <a:off x="10119839" y="144398"/>
            <a:ext cx="1095193" cy="83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Immagine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91187" y="1448320"/>
            <a:ext cx="4768920" cy="759765"/>
          </a:xfrm>
          <a:prstGeom prst="rect">
            <a:avLst/>
          </a:prstGeom>
        </p:spPr>
      </p:pic>
      <p:pic>
        <p:nvPicPr>
          <p:cNvPr id="19" name="Immagine 18" descr="F:\ZZZ lavoro\00 Poliedra\000 lab co-mapping\foto comapping 30.11.2018\IMG_6489.JP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5123" y="3751730"/>
            <a:ext cx="1654819" cy="119802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28704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35091" y="139166"/>
            <a:ext cx="11813691" cy="840400"/>
          </a:xfrm>
        </p:spPr>
        <p:txBody>
          <a:bodyPr>
            <a:normAutofit/>
          </a:bodyPr>
          <a:lstStyle/>
          <a:p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Secondo </a:t>
            </a:r>
            <a:r>
              <a:rPr lang="en-GB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laboratorio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 - Ad </a:t>
            </a:r>
            <a:r>
              <a:rPr lang="en-GB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ognuno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 la </a:t>
            </a:r>
            <a:r>
              <a:rPr lang="en-GB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sua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mappa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235091" y="1321117"/>
            <a:ext cx="11719344" cy="1339575"/>
          </a:xfrm>
        </p:spPr>
        <p:txBody>
          <a:bodyPr>
            <a:noAutofit/>
          </a:bodyPr>
          <a:lstStyle/>
          <a:p>
            <a:r>
              <a:rPr lang="it-IT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Finalizzato alla </a:t>
            </a:r>
            <a:r>
              <a:rPr lang="it-IT" sz="2000" dirty="0" smtClean="0">
                <a:solidFill>
                  <a:srgbClr val="728FA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restituzione </a:t>
            </a:r>
            <a:r>
              <a:rPr lang="it-IT" sz="2000" dirty="0" smtClean="0">
                <a:solidFill>
                  <a:srgbClr val="728FA5"/>
                </a:solidFill>
              </a:rPr>
              <a:t>delle </a:t>
            </a:r>
            <a:r>
              <a:rPr lang="it-IT" sz="2000" dirty="0">
                <a:solidFill>
                  <a:srgbClr val="728FA5"/>
                </a:solidFill>
              </a:rPr>
              <a:t>criticità emerse </a:t>
            </a:r>
            <a:r>
              <a:rPr lang="it-IT" sz="2000" dirty="0"/>
              <a:t>nel primo laboratorio e delle strategie di risposta </a:t>
            </a:r>
            <a:r>
              <a:rPr lang="it-IT" sz="2000" dirty="0" smtClean="0"/>
              <a:t>adottate ovvero all’</a:t>
            </a:r>
            <a:r>
              <a:rPr lang="it-IT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illustrazione </a:t>
            </a: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delle </a:t>
            </a:r>
            <a:r>
              <a:rPr lang="it-IT" sz="2000" dirty="0">
                <a:solidFill>
                  <a:srgbClr val="728FA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mappe </a:t>
            </a:r>
            <a:r>
              <a:rPr lang="it-IT" sz="2000" dirty="0" smtClean="0">
                <a:solidFill>
                  <a:srgbClr val="728FA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aggiornate </a:t>
            </a:r>
            <a:r>
              <a:rPr lang="it-IT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costruite </a:t>
            </a: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sulla base degli esiti del lavoro del primo laboratorio (affinamento legende condivise</a:t>
            </a:r>
            <a:r>
              <a:rPr lang="it-IT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), nonché all’individuazione </a:t>
            </a: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degli </a:t>
            </a:r>
            <a:r>
              <a:rPr lang="it-IT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strumenti, dei canali e dei metodi </a:t>
            </a: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per la </a:t>
            </a:r>
            <a:r>
              <a:rPr lang="it-IT" sz="2000" dirty="0">
                <a:solidFill>
                  <a:srgbClr val="728FA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migliore diffusione delle </a:t>
            </a:r>
            <a:r>
              <a:rPr lang="it-IT" sz="2000" dirty="0" smtClean="0">
                <a:solidFill>
                  <a:srgbClr val="728FA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mappe</a:t>
            </a:r>
            <a:r>
              <a:rPr lang="it-IT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it-IT" sz="2000" dirty="0"/>
          </a:p>
          <a:p>
            <a:endParaRPr lang="it-IT" dirty="0"/>
          </a:p>
          <a:p>
            <a:endParaRPr lang="it-IT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091"/>
          <a:stretch/>
        </p:blipFill>
        <p:spPr>
          <a:xfrm>
            <a:off x="9582132" y="2859888"/>
            <a:ext cx="2466650" cy="1526227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01"/>
          <a:stretch/>
        </p:blipFill>
        <p:spPr>
          <a:xfrm>
            <a:off x="7113180" y="2837721"/>
            <a:ext cx="2373235" cy="1545101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5315" y="4425919"/>
            <a:ext cx="2748407" cy="1545979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7477" y="4425919"/>
            <a:ext cx="2061305" cy="1545979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2577" y="139166"/>
            <a:ext cx="786205" cy="838800"/>
          </a:xfrm>
          <a:prstGeom prst="rect">
            <a:avLst/>
          </a:prstGeom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"/>
          <a:stretch/>
        </p:blipFill>
        <p:spPr bwMode="auto">
          <a:xfrm>
            <a:off x="10119839" y="144398"/>
            <a:ext cx="1095193" cy="83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Immagine 11"/>
          <p:cNvPicPr>
            <a:picLocks noChangeAspect="1"/>
          </p:cNvPicPr>
          <p:nvPr/>
        </p:nvPicPr>
        <p:blipFill rotWithShape="1">
          <a:blip r:embed="rId8"/>
          <a:srcRect r="36537"/>
          <a:stretch/>
        </p:blipFill>
        <p:spPr>
          <a:xfrm>
            <a:off x="806002" y="2772406"/>
            <a:ext cx="3349896" cy="174271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3" name="Immagine 12"/>
          <p:cNvPicPr>
            <a:picLocks noChangeAspect="1"/>
          </p:cNvPicPr>
          <p:nvPr/>
        </p:nvPicPr>
        <p:blipFill rotWithShape="1">
          <a:blip r:embed="rId9"/>
          <a:srcRect r="35514"/>
          <a:stretch/>
        </p:blipFill>
        <p:spPr>
          <a:xfrm>
            <a:off x="782154" y="4572001"/>
            <a:ext cx="3373744" cy="139989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4" name="Immagine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9476" y="4439948"/>
            <a:ext cx="2057988" cy="1543491"/>
          </a:xfrm>
          <a:prstGeom prst="rect">
            <a:avLst/>
          </a:prstGeom>
        </p:spPr>
      </p:pic>
      <p:pic>
        <p:nvPicPr>
          <p:cNvPr id="15" name="Immagine 1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7329" y="2837721"/>
            <a:ext cx="2060134" cy="1545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2600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15080" y="139166"/>
            <a:ext cx="11833701" cy="840400"/>
          </a:xfrm>
        </p:spPr>
        <p:txBody>
          <a:bodyPr>
            <a:normAutofit/>
          </a:bodyPr>
          <a:lstStyle/>
          <a:p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Secondo </a:t>
            </a:r>
            <a:r>
              <a:rPr lang="en-GB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laboratorio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GB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restituzione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esiti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 primo </a:t>
            </a:r>
            <a:r>
              <a:rPr lang="en-GB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incontro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2577" y="139166"/>
            <a:ext cx="786205" cy="838800"/>
          </a:xfrm>
          <a:prstGeom prst="rect">
            <a:avLst/>
          </a:prstGeom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"/>
          <a:stretch/>
        </p:blipFill>
        <p:spPr bwMode="auto">
          <a:xfrm>
            <a:off x="10119839" y="144398"/>
            <a:ext cx="1095193" cy="83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ttangolo 15"/>
          <p:cNvSpPr/>
          <p:nvPr/>
        </p:nvSpPr>
        <p:spPr>
          <a:xfrm>
            <a:off x="316155" y="1389330"/>
            <a:ext cx="1173262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Restituzione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lavoro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fatto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da parte del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gruppo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di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ricerca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sugli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esiti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del primo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laboratorio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presentazione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delle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mappe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aggiornate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e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nuova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votazione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Immagin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5080" y="2160620"/>
            <a:ext cx="9000789" cy="2823170"/>
          </a:xfrm>
          <a:prstGeom prst="rect">
            <a:avLst/>
          </a:prstGeom>
        </p:spPr>
      </p:pic>
      <p:pic>
        <p:nvPicPr>
          <p:cNvPr id="18" name="Immagin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7534" y="2419595"/>
            <a:ext cx="8984194" cy="2461406"/>
          </a:xfrm>
          <a:prstGeom prst="rect">
            <a:avLst/>
          </a:prstGeom>
        </p:spPr>
      </p:pic>
      <p:grpSp>
        <p:nvGrpSpPr>
          <p:cNvPr id="21" name="Gruppo 20"/>
          <p:cNvGrpSpPr>
            <a:grpSpLocks noChangeAspect="1"/>
          </p:cNvGrpSpPr>
          <p:nvPr/>
        </p:nvGrpSpPr>
        <p:grpSpPr>
          <a:xfrm>
            <a:off x="1980861" y="2226760"/>
            <a:ext cx="7012298" cy="4595360"/>
            <a:chOff x="3368842" y="2207558"/>
            <a:chExt cx="5819337" cy="3813578"/>
          </a:xfrm>
        </p:grpSpPr>
        <p:pic>
          <p:nvPicPr>
            <p:cNvPr id="19" name="Immagine 18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368842" y="2207558"/>
              <a:ext cx="5819337" cy="2381417"/>
            </a:xfrm>
            <a:prstGeom prst="rect">
              <a:avLst/>
            </a:prstGeom>
          </p:spPr>
        </p:pic>
        <p:pic>
          <p:nvPicPr>
            <p:cNvPr id="20" name="Immagine 19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368842" y="4598161"/>
              <a:ext cx="5819337" cy="1422975"/>
            </a:xfrm>
            <a:prstGeom prst="rect">
              <a:avLst/>
            </a:prstGeom>
          </p:spPr>
        </p:pic>
      </p:grpSp>
      <p:pic>
        <p:nvPicPr>
          <p:cNvPr id="22" name="Immagine 2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75310" y="2412293"/>
            <a:ext cx="7973471" cy="4409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227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POLI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POLI</Template>
  <TotalTime>1815</TotalTime>
  <Words>1628</Words>
  <Application>Microsoft Office PowerPoint</Application>
  <PresentationFormat>Widescreen</PresentationFormat>
  <Paragraphs>139</Paragraphs>
  <Slides>14</Slides>
  <Notes>1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14</vt:i4>
      </vt:variant>
    </vt:vector>
  </HeadingPairs>
  <TitlesOfParts>
    <vt:vector size="19" baseType="lpstr">
      <vt:lpstr>Arial</vt:lpstr>
      <vt:lpstr>Calibri</vt:lpstr>
      <vt:lpstr>Symbol</vt:lpstr>
      <vt:lpstr>Wingdings</vt:lpstr>
      <vt:lpstr>POLI</vt:lpstr>
      <vt:lpstr>L’esperienza dei co-mapping lab  verso una rappresentazione condivisa del rischio  Giuliana Gemini, Silvia Pezzoli - Consorzio Poliedra</vt:lpstr>
      <vt:lpstr>I laboratori di co-mapping - Obiettivi</vt:lpstr>
      <vt:lpstr>I laboratori di co-mapping - Chi ha partecipato</vt:lpstr>
      <vt:lpstr>I laboratori di co-mapping - Organizzazione</vt:lpstr>
      <vt:lpstr>Primo laboratorio - Una “legenda” condivisa sul rischio</vt:lpstr>
      <vt:lpstr>Primo laboratorio - Una legenda condivisa sul rischio</vt:lpstr>
      <vt:lpstr>Primo laboratorio - risultati: es. mappe di pericolosità e vulnerabilità</vt:lpstr>
      <vt:lpstr>Secondo laboratorio - Ad ognuno la sua mappa </vt:lpstr>
      <vt:lpstr>Secondo laboratorio – restituzione esiti primo incontro</vt:lpstr>
      <vt:lpstr>Secondo laboratorio – risultati: mappe di pericolosità/esposizione</vt:lpstr>
      <vt:lpstr>Secondo laboratorio – risultati: mappe di vulnerabilità/danno per settore</vt:lpstr>
      <vt:lpstr>Secondo laboratorio – risultati: come diffondere le mappe </vt:lpstr>
      <vt:lpstr>Conclusioni</vt:lpstr>
      <vt:lpstr>Presentazione standard di PowerPoint</vt:lpstr>
    </vt:vector>
  </TitlesOfParts>
  <Company>Area Servizi ICT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Alessandro Colleoni</dc:creator>
  <cp:lastModifiedBy>giuliana gemini</cp:lastModifiedBy>
  <cp:revision>268</cp:revision>
  <dcterms:created xsi:type="dcterms:W3CDTF">2015-05-26T12:27:57Z</dcterms:created>
  <dcterms:modified xsi:type="dcterms:W3CDTF">2019-06-07T13:03:48Z</dcterms:modified>
</cp:coreProperties>
</file>